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708E99"/>
        </a:fontRef>
        <a:srgbClr val="708E9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CA"/>
          </a:solidFill>
        </a:fill>
      </a:tcStyle>
    </a:wholeTbl>
    <a:band2H>
      <a:tcTxStyle/>
      <a:tcStyle>
        <a:tcBdr/>
        <a:fill>
          <a:solidFill>
            <a:srgbClr val="F4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708E99"/>
        </a:fontRef>
        <a:srgbClr val="708E9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708E99"/>
        </a:fontRef>
        <a:srgbClr val="708E9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708E99"/>
        </a:fontRef>
        <a:srgbClr val="708E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DE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708E99"/>
        </a:fontRef>
        <a:srgbClr val="708E99"/>
      </a:tcTxStyle>
      <a:tcStyle>
        <a:tcBdr>
          <a:left>
            <a:ln w="12700" cap="flat">
              <a:noFill/>
              <a:miter lim="400000"/>
            </a:ln>
          </a:left>
          <a:right>
            <a:ln w="12700" cap="flat">
              <a:noFill/>
              <a:miter lim="400000"/>
            </a:ln>
          </a:right>
          <a:top>
            <a:ln w="50800" cap="flat">
              <a:solidFill>
                <a:srgbClr val="708E99"/>
              </a:solidFill>
              <a:prstDash val="solid"/>
              <a:round/>
            </a:ln>
          </a:top>
          <a:bottom>
            <a:ln w="25400" cap="flat">
              <a:solidFill>
                <a:srgbClr val="708E9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708E99"/>
              </a:solidFill>
              <a:prstDash val="solid"/>
              <a:round/>
            </a:ln>
          </a:top>
          <a:bottom>
            <a:ln w="25400" cap="flat">
              <a:solidFill>
                <a:srgbClr val="708E9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708E99"/>
        </a:fontRef>
        <a:srgbClr val="708E9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DD"/>
          </a:solidFill>
        </a:fill>
      </a:tcStyle>
    </a:wholeTbl>
    <a:band2H>
      <a:tcTxStyle/>
      <a:tcStyle>
        <a:tcBdr/>
        <a:fill>
          <a:solidFill>
            <a:srgbClr val="EBED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08E99"/>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08E99"/>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08E99"/>
          </a:solidFill>
        </a:fill>
      </a:tcStyle>
    </a:firstRow>
  </a:tblStyle>
  <a:tblStyle styleId="{2708684C-4D16-4618-839F-0558EEFCDFE6}" styleName="">
    <a:tblBg/>
    <a:wholeTbl>
      <a:tcTxStyle b="off" i="off">
        <a:fontRef idx="major">
          <a:srgbClr val="708E99"/>
        </a:fontRef>
        <a:srgbClr val="708E99"/>
      </a:tcTxStyle>
      <a:tcStyle>
        <a:tcBdr>
          <a:left>
            <a:ln w="12700" cap="flat">
              <a:solidFill>
                <a:srgbClr val="708E99"/>
              </a:solidFill>
              <a:prstDash val="solid"/>
              <a:round/>
            </a:ln>
          </a:left>
          <a:right>
            <a:ln w="12700" cap="flat">
              <a:solidFill>
                <a:srgbClr val="708E99"/>
              </a:solidFill>
              <a:prstDash val="solid"/>
              <a:round/>
            </a:ln>
          </a:right>
          <a:top>
            <a:ln w="12700" cap="flat">
              <a:solidFill>
                <a:srgbClr val="708E99"/>
              </a:solidFill>
              <a:prstDash val="solid"/>
              <a:round/>
            </a:ln>
          </a:top>
          <a:bottom>
            <a:ln w="12700" cap="flat">
              <a:solidFill>
                <a:srgbClr val="708E99"/>
              </a:solidFill>
              <a:prstDash val="solid"/>
              <a:round/>
            </a:ln>
          </a:bottom>
          <a:insideH>
            <a:ln w="12700" cap="flat">
              <a:solidFill>
                <a:srgbClr val="708E99"/>
              </a:solidFill>
              <a:prstDash val="solid"/>
              <a:round/>
            </a:ln>
          </a:insideH>
          <a:insideV>
            <a:ln w="12700" cap="flat">
              <a:solidFill>
                <a:srgbClr val="708E99"/>
              </a:solidFill>
              <a:prstDash val="solid"/>
              <a:round/>
            </a:ln>
          </a:insideV>
        </a:tcBdr>
        <a:fill>
          <a:solidFill>
            <a:srgbClr val="708E99">
              <a:alpha val="20000"/>
            </a:srgbClr>
          </a:solidFill>
        </a:fill>
      </a:tcStyle>
    </a:wholeTbl>
    <a:band2H>
      <a:tcTxStyle/>
      <a:tcStyle>
        <a:tcBdr/>
        <a:fill>
          <a:solidFill>
            <a:srgbClr val="FFFFFF"/>
          </a:solidFill>
        </a:fill>
      </a:tcStyle>
    </a:band2H>
    <a:firstCol>
      <a:tcTxStyle b="on" i="off">
        <a:fontRef idx="major">
          <a:srgbClr val="708E99"/>
        </a:fontRef>
        <a:srgbClr val="708E99"/>
      </a:tcTxStyle>
      <a:tcStyle>
        <a:tcBdr>
          <a:left>
            <a:ln w="12700" cap="flat">
              <a:solidFill>
                <a:srgbClr val="708E99"/>
              </a:solidFill>
              <a:prstDash val="solid"/>
              <a:round/>
            </a:ln>
          </a:left>
          <a:right>
            <a:ln w="12700" cap="flat">
              <a:solidFill>
                <a:srgbClr val="708E99"/>
              </a:solidFill>
              <a:prstDash val="solid"/>
              <a:round/>
            </a:ln>
          </a:right>
          <a:top>
            <a:ln w="12700" cap="flat">
              <a:solidFill>
                <a:srgbClr val="708E99"/>
              </a:solidFill>
              <a:prstDash val="solid"/>
              <a:round/>
            </a:ln>
          </a:top>
          <a:bottom>
            <a:ln w="12700" cap="flat">
              <a:solidFill>
                <a:srgbClr val="708E99"/>
              </a:solidFill>
              <a:prstDash val="solid"/>
              <a:round/>
            </a:ln>
          </a:bottom>
          <a:insideH>
            <a:ln w="12700" cap="flat">
              <a:solidFill>
                <a:srgbClr val="708E99"/>
              </a:solidFill>
              <a:prstDash val="solid"/>
              <a:round/>
            </a:ln>
          </a:insideH>
          <a:insideV>
            <a:ln w="12700" cap="flat">
              <a:solidFill>
                <a:srgbClr val="708E99"/>
              </a:solidFill>
              <a:prstDash val="solid"/>
              <a:round/>
            </a:ln>
          </a:insideV>
        </a:tcBdr>
        <a:fill>
          <a:solidFill>
            <a:srgbClr val="708E99">
              <a:alpha val="20000"/>
            </a:srgbClr>
          </a:solidFill>
        </a:fill>
      </a:tcStyle>
    </a:firstCol>
    <a:lastRow>
      <a:tcTxStyle b="on" i="off">
        <a:fontRef idx="major">
          <a:srgbClr val="708E99"/>
        </a:fontRef>
        <a:srgbClr val="708E99"/>
      </a:tcTxStyle>
      <a:tcStyle>
        <a:tcBdr>
          <a:left>
            <a:ln w="12700" cap="flat">
              <a:solidFill>
                <a:srgbClr val="708E99"/>
              </a:solidFill>
              <a:prstDash val="solid"/>
              <a:round/>
            </a:ln>
          </a:left>
          <a:right>
            <a:ln w="12700" cap="flat">
              <a:solidFill>
                <a:srgbClr val="708E99"/>
              </a:solidFill>
              <a:prstDash val="solid"/>
              <a:round/>
            </a:ln>
          </a:right>
          <a:top>
            <a:ln w="50800" cap="flat">
              <a:solidFill>
                <a:srgbClr val="708E99"/>
              </a:solidFill>
              <a:prstDash val="solid"/>
              <a:round/>
            </a:ln>
          </a:top>
          <a:bottom>
            <a:ln w="12700" cap="flat">
              <a:solidFill>
                <a:srgbClr val="708E99"/>
              </a:solidFill>
              <a:prstDash val="solid"/>
              <a:round/>
            </a:ln>
          </a:bottom>
          <a:insideH>
            <a:ln w="12700" cap="flat">
              <a:solidFill>
                <a:srgbClr val="708E99"/>
              </a:solidFill>
              <a:prstDash val="solid"/>
              <a:round/>
            </a:ln>
          </a:insideH>
          <a:insideV>
            <a:ln w="12700" cap="flat">
              <a:solidFill>
                <a:srgbClr val="708E99"/>
              </a:solidFill>
              <a:prstDash val="solid"/>
              <a:round/>
            </a:ln>
          </a:insideV>
        </a:tcBdr>
        <a:fill>
          <a:noFill/>
        </a:fill>
      </a:tcStyle>
    </a:lastRow>
    <a:firstRow>
      <a:tcTxStyle b="on" i="off">
        <a:fontRef idx="major">
          <a:srgbClr val="708E99"/>
        </a:fontRef>
        <a:srgbClr val="708E99"/>
      </a:tcTxStyle>
      <a:tcStyle>
        <a:tcBdr>
          <a:left>
            <a:ln w="12700" cap="flat">
              <a:solidFill>
                <a:srgbClr val="708E99"/>
              </a:solidFill>
              <a:prstDash val="solid"/>
              <a:round/>
            </a:ln>
          </a:left>
          <a:right>
            <a:ln w="12700" cap="flat">
              <a:solidFill>
                <a:srgbClr val="708E99"/>
              </a:solidFill>
              <a:prstDash val="solid"/>
              <a:round/>
            </a:ln>
          </a:right>
          <a:top>
            <a:ln w="12700" cap="flat">
              <a:solidFill>
                <a:srgbClr val="708E99"/>
              </a:solidFill>
              <a:prstDash val="solid"/>
              <a:round/>
            </a:ln>
          </a:top>
          <a:bottom>
            <a:ln w="25400" cap="flat">
              <a:solidFill>
                <a:srgbClr val="708E99"/>
              </a:solidFill>
              <a:prstDash val="solid"/>
              <a:round/>
            </a:ln>
          </a:bottom>
          <a:insideH>
            <a:ln w="12700" cap="flat">
              <a:solidFill>
                <a:srgbClr val="708E99"/>
              </a:solidFill>
              <a:prstDash val="solid"/>
              <a:round/>
            </a:ln>
          </a:insideH>
          <a:insideV>
            <a:ln w="12700" cap="flat">
              <a:solidFill>
                <a:srgbClr val="708E9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29" name="Shape 229"/>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708E99"/>
        </a:solidFill>
        <a:latin typeface="+mj-lt"/>
        <a:ea typeface="+mj-ea"/>
        <a:cs typeface="+mj-cs"/>
        <a:sym typeface="Arial"/>
      </a:defRPr>
    </a:lvl1pPr>
    <a:lvl2pPr indent="228600" latinLnBrk="0">
      <a:defRPr sz="1200">
        <a:solidFill>
          <a:srgbClr val="708E99"/>
        </a:solidFill>
        <a:latin typeface="+mj-lt"/>
        <a:ea typeface="+mj-ea"/>
        <a:cs typeface="+mj-cs"/>
        <a:sym typeface="Arial"/>
      </a:defRPr>
    </a:lvl2pPr>
    <a:lvl3pPr indent="457200" latinLnBrk="0">
      <a:defRPr sz="1200">
        <a:solidFill>
          <a:srgbClr val="708E99"/>
        </a:solidFill>
        <a:latin typeface="+mj-lt"/>
        <a:ea typeface="+mj-ea"/>
        <a:cs typeface="+mj-cs"/>
        <a:sym typeface="Arial"/>
      </a:defRPr>
    </a:lvl3pPr>
    <a:lvl4pPr indent="685800" latinLnBrk="0">
      <a:defRPr sz="1200">
        <a:solidFill>
          <a:srgbClr val="708E99"/>
        </a:solidFill>
        <a:latin typeface="+mj-lt"/>
        <a:ea typeface="+mj-ea"/>
        <a:cs typeface="+mj-cs"/>
        <a:sym typeface="Arial"/>
      </a:defRPr>
    </a:lvl4pPr>
    <a:lvl5pPr indent="914400" latinLnBrk="0">
      <a:defRPr sz="1200">
        <a:solidFill>
          <a:srgbClr val="708E99"/>
        </a:solidFill>
        <a:latin typeface="+mj-lt"/>
        <a:ea typeface="+mj-ea"/>
        <a:cs typeface="+mj-cs"/>
        <a:sym typeface="Arial"/>
      </a:defRPr>
    </a:lvl5pPr>
    <a:lvl6pPr indent="1143000" latinLnBrk="0">
      <a:defRPr sz="1200">
        <a:solidFill>
          <a:srgbClr val="708E99"/>
        </a:solidFill>
        <a:latin typeface="+mj-lt"/>
        <a:ea typeface="+mj-ea"/>
        <a:cs typeface="+mj-cs"/>
        <a:sym typeface="Arial"/>
      </a:defRPr>
    </a:lvl6pPr>
    <a:lvl7pPr indent="1371600" latinLnBrk="0">
      <a:defRPr sz="1200">
        <a:solidFill>
          <a:srgbClr val="708E99"/>
        </a:solidFill>
        <a:latin typeface="+mj-lt"/>
        <a:ea typeface="+mj-ea"/>
        <a:cs typeface="+mj-cs"/>
        <a:sym typeface="Arial"/>
      </a:defRPr>
    </a:lvl7pPr>
    <a:lvl8pPr indent="1600200" latinLnBrk="0">
      <a:defRPr sz="1200">
        <a:solidFill>
          <a:srgbClr val="708E99"/>
        </a:solidFill>
        <a:latin typeface="+mj-lt"/>
        <a:ea typeface="+mj-ea"/>
        <a:cs typeface="+mj-cs"/>
        <a:sym typeface="Arial"/>
      </a:defRPr>
    </a:lvl8pPr>
    <a:lvl9pPr indent="1828800" latinLnBrk="0">
      <a:defRPr sz="1200">
        <a:solidFill>
          <a:srgbClr val="708E99"/>
        </a:solidFill>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96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ull Frame Title Slid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839787" y="457200"/>
            <a:ext cx="3932239" cy="1600200"/>
          </a:xfrm>
          <a:prstGeom prst="rect">
            <a:avLst/>
          </a:prstGeom>
        </p:spPr>
        <p:txBody>
          <a:bodyPr anchor="b"/>
          <a:lstStyle>
            <a:lvl1pPr algn="l">
              <a:defRPr sz="3200"/>
            </a:lvl1pPr>
          </a:lstStyle>
          <a:p>
            <a:r>
              <a:t>Title Text</a:t>
            </a:r>
          </a:p>
        </p:txBody>
      </p:sp>
      <p:sp>
        <p:nvSpPr>
          <p:cNvPr id="101"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102"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Full Frame Title Slide">
    <p:spTree>
      <p:nvGrpSpPr>
        <p:cNvPr id="1" name=""/>
        <p:cNvGrpSpPr/>
        <p:nvPr/>
      </p:nvGrpSpPr>
      <p:grpSpPr>
        <a:xfrm>
          <a:off x="0" y="0"/>
          <a:ext cx="0" cy="0"/>
          <a:chOff x="0" y="0"/>
          <a:chExt cx="0" cy="0"/>
        </a:xfrm>
      </p:grpSpPr>
      <p:pic>
        <p:nvPicPr>
          <p:cNvPr id="110"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11" name="Title Text"/>
          <p:cNvSpPr txBox="1">
            <a:spLocks noGrp="1"/>
          </p:cNvSpPr>
          <p:nvPr>
            <p:ph type="title"/>
          </p:nvPr>
        </p:nvSpPr>
        <p:spPr>
          <a:prstGeom prst="rect">
            <a:avLst/>
          </a:prstGeom>
        </p:spPr>
        <p:txBody>
          <a:bodyPr/>
          <a:lstStyle>
            <a:lvl1pPr>
              <a:defRPr b="1">
                <a:latin typeface="Myriad Pro"/>
                <a:ea typeface="Myriad Pro"/>
                <a:cs typeface="Myriad Pro"/>
                <a:sym typeface="Myriad Pro"/>
              </a:defRPr>
            </a:lvl1pPr>
          </a:lstStyle>
          <a:p>
            <a:r>
              <a:t>Title Text</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1524000" y="1122362"/>
            <a:ext cx="9144000" cy="2387601"/>
          </a:xfrm>
          <a:prstGeom prst="rect">
            <a:avLst/>
          </a:prstGeom>
        </p:spPr>
        <p:txBody>
          <a:bodyPr anchor="b"/>
          <a:lstStyle>
            <a:lvl1pPr>
              <a:defRPr sz="7500" b="1">
                <a:latin typeface="Myriad Pro"/>
                <a:ea typeface="Myriad Pro"/>
                <a:cs typeface="Myriad Pro"/>
                <a:sym typeface="Myriad Pro"/>
              </a:defRPr>
            </a:lvl1pPr>
          </a:lstStyle>
          <a:p>
            <a:r>
              <a:t>Title Text</a:t>
            </a:r>
          </a:p>
        </p:txBody>
      </p:sp>
      <p:sp>
        <p:nvSpPr>
          <p:cNvPr id="120"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3500">
                <a:latin typeface="Myriad Pro"/>
                <a:ea typeface="Myriad Pro"/>
                <a:cs typeface="Myriad Pro"/>
                <a:sym typeface="Myriad Pro"/>
              </a:defRPr>
            </a:lvl1pPr>
            <a:lvl2pPr marL="0" indent="457200" algn="ctr">
              <a:buSzTx/>
              <a:buFontTx/>
              <a:buNone/>
              <a:defRPr sz="3500">
                <a:latin typeface="Myriad Pro"/>
                <a:ea typeface="Myriad Pro"/>
                <a:cs typeface="Myriad Pro"/>
                <a:sym typeface="Myriad Pro"/>
              </a:defRPr>
            </a:lvl2pPr>
            <a:lvl3pPr marL="0" indent="914400" algn="ctr">
              <a:buSzTx/>
              <a:buFontTx/>
              <a:buNone/>
              <a:defRPr sz="3500">
                <a:latin typeface="Myriad Pro"/>
                <a:ea typeface="Myriad Pro"/>
                <a:cs typeface="Myriad Pro"/>
                <a:sym typeface="Myriad Pro"/>
              </a:defRPr>
            </a:lvl3pPr>
            <a:lvl4pPr marL="0" indent="1371600" algn="ctr">
              <a:buSzTx/>
              <a:buFontTx/>
              <a:buNone/>
              <a:defRPr sz="3500">
                <a:latin typeface="Myriad Pro"/>
                <a:ea typeface="Myriad Pro"/>
                <a:cs typeface="Myriad Pro"/>
                <a:sym typeface="Myriad Pro"/>
              </a:defRPr>
            </a:lvl4pPr>
            <a:lvl5pPr marL="0" indent="1828800" algn="ctr">
              <a:buSzTx/>
              <a:buFontTx/>
              <a:buNone/>
              <a:defRPr sz="3500">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ull Frame Photo">
    <p:spTree>
      <p:nvGrpSpPr>
        <p:cNvPr id="1" name=""/>
        <p:cNvGrpSpPr/>
        <p:nvPr/>
      </p:nvGrpSpPr>
      <p:grpSpPr>
        <a:xfrm>
          <a:off x="0" y="0"/>
          <a:ext cx="0" cy="0"/>
          <a:chOff x="0" y="0"/>
          <a:chExt cx="0" cy="0"/>
        </a:xfrm>
      </p:grpSpPr>
      <p:sp>
        <p:nvSpPr>
          <p:cNvPr id="128" name="Picture Placeholder 6"/>
          <p:cNvSpPr>
            <a:spLocks noGrp="1"/>
          </p:cNvSpPr>
          <p:nvPr>
            <p:ph type="pic" idx="21"/>
          </p:nvPr>
        </p:nvSpPr>
        <p:spPr>
          <a:xfrm>
            <a:off x="1" y="1"/>
            <a:ext cx="12192000" cy="5937957"/>
          </a:xfrm>
          <a:prstGeom prst="rect">
            <a:avLst/>
          </a:prstGeom>
        </p:spPr>
        <p:txBody>
          <a:bodyPr lIns="91439" rIns="91439">
            <a:noAutofit/>
          </a:bodyPr>
          <a:lstStyle/>
          <a:p>
            <a:endParaRPr/>
          </a:p>
        </p:txBody>
      </p:sp>
      <p:sp>
        <p:nvSpPr>
          <p:cNvPr id="129" name="Title Text"/>
          <p:cNvSpPr txBox="1">
            <a:spLocks noGrp="1"/>
          </p:cNvSpPr>
          <p:nvPr>
            <p:ph type="title"/>
          </p:nvPr>
        </p:nvSpPr>
        <p:spPr>
          <a:xfrm>
            <a:off x="586406" y="3329609"/>
            <a:ext cx="11019185" cy="2007705"/>
          </a:xfrm>
          <a:prstGeom prst="rect">
            <a:avLst/>
          </a:prstGeom>
        </p:spPr>
        <p:txBody>
          <a:bodyPr/>
          <a:lstStyle>
            <a:lvl1pPr>
              <a:defRPr sz="6500" b="1">
                <a:solidFill>
                  <a:srgbClr val="FFFFFF"/>
                </a:solidFill>
                <a:latin typeface="Myriad Pro"/>
                <a:ea typeface="Myriad Pro"/>
                <a:cs typeface="Myriad Pro"/>
                <a:sym typeface="Myriad Pro"/>
              </a:defRPr>
            </a:lvl1pPr>
          </a:lstStyle>
          <a:p>
            <a:r>
              <a:t>Title Text</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7528822" y="457200"/>
            <a:ext cx="3932238" cy="1600200"/>
          </a:xfrm>
          <a:prstGeom prst="rect">
            <a:avLst/>
          </a:prstGeom>
        </p:spPr>
        <p:txBody>
          <a:bodyPr anchor="b"/>
          <a:lstStyle>
            <a:lvl1pPr algn="l">
              <a:defRPr sz="3500" b="1">
                <a:latin typeface="Myriad Pro"/>
                <a:ea typeface="Myriad Pro"/>
                <a:cs typeface="Myriad Pro"/>
                <a:sym typeface="Myriad Pro"/>
              </a:defRPr>
            </a:lvl1pPr>
          </a:lstStyle>
          <a:p>
            <a:r>
              <a:t>Title Text</a:t>
            </a:r>
          </a:p>
        </p:txBody>
      </p:sp>
      <p:sp>
        <p:nvSpPr>
          <p:cNvPr id="138" name="Picture Placeholder 2"/>
          <p:cNvSpPr>
            <a:spLocks noGrp="1"/>
          </p:cNvSpPr>
          <p:nvPr>
            <p:ph type="pic" idx="21"/>
          </p:nvPr>
        </p:nvSpPr>
        <p:spPr>
          <a:xfrm>
            <a:off x="626164" y="457201"/>
            <a:ext cx="6361046" cy="5411788"/>
          </a:xfrm>
          <a:prstGeom prst="rect">
            <a:avLst/>
          </a:prstGeom>
        </p:spPr>
        <p:txBody>
          <a:bodyPr lIns="91439" rIns="91439">
            <a:noAutofit/>
          </a:bodyPr>
          <a:lstStyle/>
          <a:p>
            <a:endParaRPr/>
          </a:p>
        </p:txBody>
      </p:sp>
      <p:sp>
        <p:nvSpPr>
          <p:cNvPr id="139" name="Body Level One…"/>
          <p:cNvSpPr txBox="1">
            <a:spLocks noGrp="1"/>
          </p:cNvSpPr>
          <p:nvPr>
            <p:ph type="body" sz="quarter" idx="1"/>
          </p:nvPr>
        </p:nvSpPr>
        <p:spPr>
          <a:xfrm>
            <a:off x="7528822" y="2057400"/>
            <a:ext cx="3932238" cy="3811588"/>
          </a:xfrm>
          <a:prstGeom prst="rect">
            <a:avLst/>
          </a:prstGeom>
        </p:spPr>
        <p:txBody>
          <a:bodyPr/>
          <a:lstStyle>
            <a:lvl1pPr marL="0" indent="0">
              <a:buSzTx/>
              <a:buFontTx/>
              <a:buNone/>
              <a:defRPr sz="2000">
                <a:latin typeface="Myriad Pro"/>
                <a:ea typeface="Myriad Pro"/>
                <a:cs typeface="Myriad Pro"/>
                <a:sym typeface="Myriad Pro"/>
              </a:defRPr>
            </a:lvl1pPr>
            <a:lvl2pPr marL="0" indent="457200">
              <a:buSzTx/>
              <a:buFontTx/>
              <a:buNone/>
              <a:defRPr sz="2000">
                <a:latin typeface="Myriad Pro"/>
                <a:ea typeface="Myriad Pro"/>
                <a:cs typeface="Myriad Pro"/>
                <a:sym typeface="Myriad Pro"/>
              </a:defRPr>
            </a:lvl2pPr>
            <a:lvl3pPr marL="0" indent="914400">
              <a:buSzTx/>
              <a:buFontTx/>
              <a:buNone/>
              <a:defRPr sz="2000">
                <a:latin typeface="Myriad Pro"/>
                <a:ea typeface="Myriad Pro"/>
                <a:cs typeface="Myriad Pro"/>
                <a:sym typeface="Myriad Pro"/>
              </a:defRPr>
            </a:lvl3pPr>
            <a:lvl4pPr marL="0" indent="1371600">
              <a:buSzTx/>
              <a:buFontTx/>
              <a:buNone/>
              <a:defRPr sz="2000">
                <a:latin typeface="Myriad Pro"/>
                <a:ea typeface="Myriad Pro"/>
                <a:cs typeface="Myriad Pro"/>
                <a:sym typeface="Myriad Pro"/>
              </a:defRPr>
            </a:lvl4pPr>
            <a:lvl5pPr marL="0" indent="1828800">
              <a:buSzTx/>
              <a:buFontTx/>
              <a:buNone/>
              <a:defRPr sz="2000">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838200" y="365125"/>
            <a:ext cx="10515600" cy="1325563"/>
          </a:xfrm>
          <a:prstGeom prst="rect">
            <a:avLst/>
          </a:prstGeom>
        </p:spPr>
        <p:txBody>
          <a:bodyPr/>
          <a:lstStyle>
            <a:lvl1pPr algn="l">
              <a:defRPr sz="4400" b="1">
                <a:latin typeface="Myriad Pro"/>
                <a:ea typeface="Myriad Pro"/>
                <a:cs typeface="Myriad Pro"/>
                <a:sym typeface="Myriad Pro"/>
              </a:defRPr>
            </a:lvl1pPr>
          </a:lstStyle>
          <a:p>
            <a:r>
              <a:t>Title Text</a:t>
            </a:r>
          </a:p>
        </p:txBody>
      </p:sp>
      <p:sp>
        <p:nvSpPr>
          <p:cNvPr id="148" name="Body Level One…"/>
          <p:cNvSpPr txBox="1">
            <a:spLocks noGrp="1"/>
          </p:cNvSpPr>
          <p:nvPr>
            <p:ph type="body" idx="1"/>
          </p:nvPr>
        </p:nvSpPr>
        <p:spPr>
          <a:xfrm>
            <a:off x="838200" y="1825625"/>
            <a:ext cx="10515600" cy="4067175"/>
          </a:xfrm>
          <a:prstGeom prst="rect">
            <a:avLst/>
          </a:prstGeom>
        </p:spPr>
        <p:txBody>
          <a:bodyPr/>
          <a:lstStyle>
            <a:lvl1pPr>
              <a:defRPr>
                <a:latin typeface="Myriad Pro"/>
                <a:ea typeface="Myriad Pro"/>
                <a:cs typeface="Myriad Pro"/>
                <a:sym typeface="Myriad Pro"/>
              </a:defRPr>
            </a:lvl1pPr>
            <a:lvl2pPr>
              <a:defRPr>
                <a:latin typeface="Myriad Pro"/>
                <a:ea typeface="Myriad Pro"/>
                <a:cs typeface="Myriad Pro"/>
                <a:sym typeface="Myriad Pro"/>
              </a:defRPr>
            </a:lvl2pPr>
            <a:lvl3pPr>
              <a:defRPr>
                <a:latin typeface="Myriad Pro"/>
                <a:ea typeface="Myriad Pro"/>
                <a:cs typeface="Myriad Pro"/>
                <a:sym typeface="Myriad Pro"/>
              </a:defRPr>
            </a:lvl3pPr>
            <a:lvl4pPr>
              <a:defRPr>
                <a:latin typeface="Myriad Pro"/>
                <a:ea typeface="Myriad Pro"/>
                <a:cs typeface="Myriad Pro"/>
                <a:sym typeface="Myriad Pro"/>
              </a:defRPr>
            </a:lvl4pPr>
            <a:lvl5pPr>
              <a:defRPr>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831850" y="1709738"/>
            <a:ext cx="10515600" cy="2852737"/>
          </a:xfrm>
          <a:prstGeom prst="rect">
            <a:avLst/>
          </a:prstGeom>
        </p:spPr>
        <p:txBody>
          <a:bodyPr anchor="b"/>
          <a:lstStyle>
            <a:lvl1pPr algn="l">
              <a:defRPr sz="6000" b="1">
                <a:latin typeface="Myriad Pro"/>
                <a:ea typeface="Myriad Pro"/>
                <a:cs typeface="Myriad Pro"/>
                <a:sym typeface="Myriad Pro"/>
              </a:defRPr>
            </a:lvl1pPr>
          </a:lstStyle>
          <a:p>
            <a:r>
              <a:t>Title Text</a:t>
            </a:r>
          </a:p>
        </p:txBody>
      </p:sp>
      <p:sp>
        <p:nvSpPr>
          <p:cNvPr id="157"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A3B3B9"/>
                </a:solidFill>
                <a:latin typeface="Myriad Pro"/>
                <a:ea typeface="Myriad Pro"/>
                <a:cs typeface="Myriad Pro"/>
                <a:sym typeface="Myriad Pro"/>
              </a:defRPr>
            </a:lvl1pPr>
            <a:lvl2pPr marL="0" indent="457200">
              <a:buSzTx/>
              <a:buFontTx/>
              <a:buNone/>
              <a:defRPr sz="2400">
                <a:solidFill>
                  <a:srgbClr val="A3B3B9"/>
                </a:solidFill>
                <a:latin typeface="Myriad Pro"/>
                <a:ea typeface="Myriad Pro"/>
                <a:cs typeface="Myriad Pro"/>
                <a:sym typeface="Myriad Pro"/>
              </a:defRPr>
            </a:lvl2pPr>
            <a:lvl3pPr marL="0" indent="914400">
              <a:buSzTx/>
              <a:buFontTx/>
              <a:buNone/>
              <a:defRPr sz="2400">
                <a:solidFill>
                  <a:srgbClr val="A3B3B9"/>
                </a:solidFill>
                <a:latin typeface="Myriad Pro"/>
                <a:ea typeface="Myriad Pro"/>
                <a:cs typeface="Myriad Pro"/>
                <a:sym typeface="Myriad Pro"/>
              </a:defRPr>
            </a:lvl3pPr>
            <a:lvl4pPr marL="0" indent="1371600">
              <a:buSzTx/>
              <a:buFontTx/>
              <a:buNone/>
              <a:defRPr sz="2400">
                <a:solidFill>
                  <a:srgbClr val="A3B3B9"/>
                </a:solidFill>
                <a:latin typeface="Myriad Pro"/>
                <a:ea typeface="Myriad Pro"/>
                <a:cs typeface="Myriad Pro"/>
                <a:sym typeface="Myriad Pro"/>
              </a:defRPr>
            </a:lvl4pPr>
            <a:lvl5pPr marL="0" indent="1828800">
              <a:buSzTx/>
              <a:buFontTx/>
              <a:buNone/>
              <a:defRPr sz="2400">
                <a:solidFill>
                  <a:srgbClr val="A3B3B9"/>
                </a:solidFill>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838200" y="365125"/>
            <a:ext cx="10515600" cy="1325563"/>
          </a:xfrm>
          <a:prstGeom prst="rect">
            <a:avLst/>
          </a:prstGeom>
        </p:spPr>
        <p:txBody>
          <a:bodyPr/>
          <a:lstStyle>
            <a:lvl1pPr algn="l">
              <a:defRPr sz="4400" b="1">
                <a:latin typeface="Myriad Pro"/>
                <a:ea typeface="Myriad Pro"/>
                <a:cs typeface="Myriad Pro"/>
                <a:sym typeface="Myriad Pro"/>
              </a:defRPr>
            </a:lvl1pPr>
          </a:lstStyle>
          <a:p>
            <a:r>
              <a:t>Title Text</a:t>
            </a:r>
          </a:p>
        </p:txBody>
      </p:sp>
      <p:sp>
        <p:nvSpPr>
          <p:cNvPr id="166" name="Body Level One…"/>
          <p:cNvSpPr txBox="1">
            <a:spLocks noGrp="1"/>
          </p:cNvSpPr>
          <p:nvPr>
            <p:ph type="body" sz="half" idx="1"/>
          </p:nvPr>
        </p:nvSpPr>
        <p:spPr>
          <a:xfrm>
            <a:off x="838200" y="1825625"/>
            <a:ext cx="5181600" cy="4351338"/>
          </a:xfrm>
          <a:prstGeom prst="rect">
            <a:avLst/>
          </a:prstGeom>
        </p:spPr>
        <p:txBody>
          <a:bodyPr/>
          <a:lstStyle>
            <a:lvl1pPr>
              <a:defRPr>
                <a:latin typeface="Myriad Pro"/>
                <a:ea typeface="Myriad Pro"/>
                <a:cs typeface="Myriad Pro"/>
                <a:sym typeface="Myriad Pro"/>
              </a:defRPr>
            </a:lvl1pPr>
            <a:lvl2pPr>
              <a:defRPr>
                <a:latin typeface="Myriad Pro"/>
                <a:ea typeface="Myriad Pro"/>
                <a:cs typeface="Myriad Pro"/>
                <a:sym typeface="Myriad Pro"/>
              </a:defRPr>
            </a:lvl2pPr>
            <a:lvl3pPr>
              <a:defRPr>
                <a:latin typeface="Myriad Pro"/>
                <a:ea typeface="Myriad Pro"/>
                <a:cs typeface="Myriad Pro"/>
                <a:sym typeface="Myriad Pro"/>
              </a:defRPr>
            </a:lvl3pPr>
            <a:lvl4pPr>
              <a:defRPr>
                <a:latin typeface="Myriad Pro"/>
                <a:ea typeface="Myriad Pro"/>
                <a:cs typeface="Myriad Pro"/>
                <a:sym typeface="Myriad Pro"/>
              </a:defRPr>
            </a:lvl4pPr>
            <a:lvl5pPr>
              <a:defRPr>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74" name="Title Text"/>
          <p:cNvSpPr txBox="1">
            <a:spLocks noGrp="1"/>
          </p:cNvSpPr>
          <p:nvPr>
            <p:ph type="title"/>
          </p:nvPr>
        </p:nvSpPr>
        <p:spPr>
          <a:xfrm>
            <a:off x="839787" y="365125"/>
            <a:ext cx="10515601" cy="1325563"/>
          </a:xfrm>
          <a:prstGeom prst="rect">
            <a:avLst/>
          </a:prstGeom>
        </p:spPr>
        <p:txBody>
          <a:bodyPr/>
          <a:lstStyle>
            <a:lvl1pPr algn="l">
              <a:defRPr sz="4400" b="1">
                <a:latin typeface="Myriad Pro"/>
                <a:ea typeface="Myriad Pro"/>
                <a:cs typeface="Myriad Pro"/>
                <a:sym typeface="Myriad Pro"/>
              </a:defRPr>
            </a:lvl1pPr>
          </a:lstStyle>
          <a:p>
            <a:r>
              <a:t>Title Text</a:t>
            </a:r>
          </a:p>
        </p:txBody>
      </p:sp>
      <p:sp>
        <p:nvSpPr>
          <p:cNvPr id="175"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atin typeface="Myriad Pro"/>
                <a:ea typeface="Myriad Pro"/>
                <a:cs typeface="Myriad Pro"/>
                <a:sym typeface="Myriad Pro"/>
              </a:defRPr>
            </a:lvl1pPr>
            <a:lvl2pPr marL="0" indent="457200">
              <a:buSzTx/>
              <a:buFontTx/>
              <a:buNone/>
              <a:defRPr sz="2400" b="1">
                <a:latin typeface="Myriad Pro"/>
                <a:ea typeface="Myriad Pro"/>
                <a:cs typeface="Myriad Pro"/>
                <a:sym typeface="Myriad Pro"/>
              </a:defRPr>
            </a:lvl2pPr>
            <a:lvl3pPr marL="0" indent="914400">
              <a:buSzTx/>
              <a:buFontTx/>
              <a:buNone/>
              <a:defRPr sz="2400" b="1">
                <a:latin typeface="Myriad Pro"/>
                <a:ea typeface="Myriad Pro"/>
                <a:cs typeface="Myriad Pro"/>
                <a:sym typeface="Myriad Pro"/>
              </a:defRPr>
            </a:lvl3pPr>
            <a:lvl4pPr marL="0" indent="1371600">
              <a:buSzTx/>
              <a:buFontTx/>
              <a:buNone/>
              <a:defRPr sz="2400" b="1">
                <a:latin typeface="Myriad Pro"/>
                <a:ea typeface="Myriad Pro"/>
                <a:cs typeface="Myriad Pro"/>
                <a:sym typeface="Myriad Pro"/>
              </a:defRPr>
            </a:lvl4pPr>
            <a:lvl5pPr marL="0" indent="1828800">
              <a:buSzTx/>
              <a:buFontTx/>
              <a:buNone/>
              <a:defRPr sz="2400" b="1">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76"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latin typeface="Myriad Pro"/>
                <a:ea typeface="Myriad Pro"/>
                <a:cs typeface="Myriad Pro"/>
                <a:sym typeface="Myriad Pro"/>
              </a:defRPr>
            </a:pPr>
            <a:endParaRP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524000" y="1122362"/>
            <a:ext cx="9144000" cy="2387601"/>
          </a:xfrm>
          <a:prstGeom prst="rect">
            <a:avLst/>
          </a:prstGeom>
        </p:spPr>
        <p:txBody>
          <a:bodyPr anchor="b"/>
          <a:lstStyle>
            <a:lvl1pPr>
              <a:defRPr sz="7500"/>
            </a:lvl1pPr>
          </a:lstStyle>
          <a:p>
            <a:r>
              <a:t>Title Text</a:t>
            </a:r>
          </a:p>
        </p:txBody>
      </p:sp>
      <p:sp>
        <p:nvSpPr>
          <p:cNvPr id="21"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3500"/>
            </a:lvl1pPr>
            <a:lvl2pPr marL="0" indent="457200" algn="ctr">
              <a:buSzTx/>
              <a:buFontTx/>
              <a:buNone/>
              <a:defRPr sz="3500"/>
            </a:lvl2pPr>
            <a:lvl3pPr marL="0" indent="914400" algn="ctr">
              <a:buSzTx/>
              <a:buFontTx/>
              <a:buNone/>
              <a:defRPr sz="3500"/>
            </a:lvl3pPr>
            <a:lvl4pPr marL="0" indent="1371600" algn="ctr">
              <a:buSzTx/>
              <a:buFontTx/>
              <a:buNone/>
              <a:defRPr sz="3500"/>
            </a:lvl4pPr>
            <a:lvl5pPr marL="0" indent="1828800" algn="ctr">
              <a:buSzTx/>
              <a:buFontTx/>
              <a:buNone/>
              <a:defRPr sz="35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838200" y="365125"/>
            <a:ext cx="10515600" cy="1325563"/>
          </a:xfrm>
          <a:prstGeom prst="rect">
            <a:avLst/>
          </a:prstGeom>
        </p:spPr>
        <p:txBody>
          <a:bodyPr/>
          <a:lstStyle>
            <a:lvl1pPr algn="l">
              <a:defRPr sz="4400" b="1">
                <a:latin typeface="Myriad Pro"/>
                <a:ea typeface="Myriad Pro"/>
                <a:cs typeface="Myriad Pro"/>
                <a:sym typeface="Myriad Pro"/>
              </a:defRPr>
            </a:lvl1pPr>
          </a:lstStyle>
          <a:p>
            <a:r>
              <a:t>Title Text</a:t>
            </a:r>
          </a:p>
        </p:txBody>
      </p:sp>
      <p:sp>
        <p:nvSpPr>
          <p:cNvPr id="1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839787" y="457200"/>
            <a:ext cx="3932239" cy="1600200"/>
          </a:xfrm>
          <a:prstGeom prst="rect">
            <a:avLst/>
          </a:prstGeom>
        </p:spPr>
        <p:txBody>
          <a:bodyPr anchor="b"/>
          <a:lstStyle>
            <a:lvl1pPr algn="l">
              <a:defRPr sz="3200" b="1">
                <a:latin typeface="Myriad Pro"/>
                <a:ea typeface="Myriad Pro"/>
                <a:cs typeface="Myriad Pro"/>
                <a:sym typeface="Myriad Pro"/>
              </a:defRPr>
            </a:lvl1pPr>
          </a:lstStyle>
          <a:p>
            <a:r>
              <a:t>Title Text</a:t>
            </a:r>
          </a:p>
        </p:txBody>
      </p:sp>
      <p:sp>
        <p:nvSpPr>
          <p:cNvPr id="200" name="Body Level One…"/>
          <p:cNvSpPr txBox="1">
            <a:spLocks noGrp="1"/>
          </p:cNvSpPr>
          <p:nvPr>
            <p:ph type="body" sz="half" idx="1"/>
          </p:nvPr>
        </p:nvSpPr>
        <p:spPr>
          <a:xfrm>
            <a:off x="5183187" y="987425"/>
            <a:ext cx="6172201" cy="4873625"/>
          </a:xfrm>
          <a:prstGeom prst="rect">
            <a:avLst/>
          </a:prstGeom>
        </p:spPr>
        <p:txBody>
          <a:bodyPr/>
          <a:lstStyle>
            <a:lvl1pPr>
              <a:defRPr sz="3200">
                <a:latin typeface="Myriad Pro"/>
                <a:ea typeface="Myriad Pro"/>
                <a:cs typeface="Myriad Pro"/>
                <a:sym typeface="Myriad Pro"/>
              </a:defRPr>
            </a:lvl1pPr>
            <a:lvl2pPr marL="718457" indent="-261257">
              <a:defRPr sz="3200">
                <a:latin typeface="Myriad Pro"/>
                <a:ea typeface="Myriad Pro"/>
                <a:cs typeface="Myriad Pro"/>
                <a:sym typeface="Myriad Pro"/>
              </a:defRPr>
            </a:lvl2pPr>
            <a:lvl3pPr marL="1219200" indent="-304800">
              <a:defRPr sz="3200">
                <a:latin typeface="Myriad Pro"/>
                <a:ea typeface="Myriad Pro"/>
                <a:cs typeface="Myriad Pro"/>
                <a:sym typeface="Myriad Pro"/>
              </a:defRPr>
            </a:lvl3pPr>
            <a:lvl4pPr marL="1737360" indent="-365760">
              <a:defRPr sz="3200">
                <a:latin typeface="Myriad Pro"/>
                <a:ea typeface="Myriad Pro"/>
                <a:cs typeface="Myriad Pro"/>
                <a:sym typeface="Myriad Pro"/>
              </a:defRPr>
            </a:lvl4pPr>
            <a:lvl5pPr marL="2194560" indent="-365760">
              <a:defRPr sz="3200">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201"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latin typeface="Myriad Pro"/>
                <a:ea typeface="Myriad Pro"/>
                <a:cs typeface="Myriad Pro"/>
                <a:sym typeface="Myriad Pro"/>
              </a:defRPr>
            </a:pPr>
            <a:endParaRP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FFFFFF"/>
        </a:solidFill>
        <a:effectLst/>
      </p:bgPr>
    </p:bg>
    <p:spTree>
      <p:nvGrpSpPr>
        <p:cNvPr id="1" name=""/>
        <p:cNvGrpSpPr/>
        <p:nvPr/>
      </p:nvGrpSpPr>
      <p:grpSpPr>
        <a:xfrm>
          <a:off x="0" y="0"/>
          <a:ext cx="0" cy="0"/>
          <a:chOff x="0" y="0"/>
          <a:chExt cx="0" cy="0"/>
        </a:xfrm>
      </p:grpSpPr>
      <p:sp>
        <p:nvSpPr>
          <p:cNvPr id="209" name="Author and Date"/>
          <p:cNvSpPr txBox="1">
            <a:spLocks noGrp="1"/>
          </p:cNvSpPr>
          <p:nvPr>
            <p:ph type="body" sz="quarter" idx="21" hasCustomPrompt="1"/>
          </p:nvPr>
        </p:nvSpPr>
        <p:spPr>
          <a:xfrm>
            <a:off x="600670" y="5929931"/>
            <a:ext cx="10985502" cy="318490"/>
          </a:xfrm>
          <a:prstGeom prst="rect">
            <a:avLst/>
          </a:prstGeom>
          <a:ln w="3175"/>
        </p:spPr>
        <p:txBody>
          <a:bodyPr lIns="22859" tIns="22859" rIns="22859" bIns="22859"/>
          <a:lstStyle>
            <a:lvl1pPr marL="0" indent="0" defTabSz="214629">
              <a:lnSpc>
                <a:spcPct val="100000"/>
              </a:lnSpc>
              <a:spcBef>
                <a:spcPts val="0"/>
              </a:spcBef>
              <a:buSzTx/>
              <a:buFontTx/>
              <a:buNone/>
              <a:defRPr sz="2184">
                <a:solidFill>
                  <a:srgbClr val="000000"/>
                </a:solidFill>
                <a:latin typeface="Myriad Pro"/>
                <a:ea typeface="Myriad Pro"/>
                <a:cs typeface="Myriad Pro"/>
                <a:sym typeface="Myriad Pro"/>
              </a:defRPr>
            </a:lvl1pPr>
          </a:lstStyle>
          <a:p>
            <a:r>
              <a:t>Author and Date</a:t>
            </a:r>
          </a:p>
        </p:txBody>
      </p:sp>
      <p:sp>
        <p:nvSpPr>
          <p:cNvPr id="210" name="Presentation Title"/>
          <p:cNvSpPr txBox="1">
            <a:spLocks noGrp="1"/>
          </p:cNvSpPr>
          <p:nvPr>
            <p:ph type="title" hasCustomPrompt="1"/>
          </p:nvPr>
        </p:nvSpPr>
        <p:spPr>
          <a:xfrm>
            <a:off x="603248" y="1287495"/>
            <a:ext cx="10985502" cy="2324101"/>
          </a:xfrm>
          <a:prstGeom prst="rect">
            <a:avLst/>
          </a:prstGeom>
        </p:spPr>
        <p:txBody>
          <a:bodyPr lIns="25400" tIns="25400" rIns="25400" bIns="25400" anchor="b"/>
          <a:lstStyle>
            <a:lvl1pPr algn="l" defTabSz="1219169">
              <a:lnSpc>
                <a:spcPct val="80000"/>
              </a:lnSpc>
              <a:defRPr sz="5800" b="1" spc="-116">
                <a:solidFill>
                  <a:srgbClr val="000000"/>
                </a:solidFill>
                <a:latin typeface="Helvetica Neue"/>
                <a:ea typeface="Helvetica Neue"/>
                <a:cs typeface="Helvetica Neue"/>
                <a:sym typeface="Helvetica Neue"/>
              </a:defRPr>
            </a:lvl1pPr>
          </a:lstStyle>
          <a:p>
            <a:r>
              <a:t>Presentation Title</a:t>
            </a:r>
          </a:p>
        </p:txBody>
      </p:sp>
      <p:sp>
        <p:nvSpPr>
          <p:cNvPr id="211" name="Body Level One…"/>
          <p:cNvSpPr txBox="1">
            <a:spLocks noGrp="1"/>
          </p:cNvSpPr>
          <p:nvPr>
            <p:ph type="body" sz="quarter" idx="1" hasCustomPrompt="1"/>
          </p:nvPr>
        </p:nvSpPr>
        <p:spPr>
          <a:xfrm>
            <a:off x="600671" y="3611595"/>
            <a:ext cx="10985501" cy="952501"/>
          </a:xfrm>
          <a:prstGeom prst="rect">
            <a:avLst/>
          </a:prstGeom>
        </p:spPr>
        <p:txBody>
          <a:bodyPr lIns="25400" tIns="25400" rIns="25400" bIns="25400"/>
          <a:lstStyle>
            <a:lvl1pPr marL="0" indent="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1pPr>
            <a:lvl2pPr marL="0" indent="45720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2pPr>
            <a:lvl3pPr marL="0" indent="91440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3pPr>
            <a:lvl4pPr marL="0" indent="137160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4pPr>
            <a:lvl5pPr marL="0" indent="182880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212" name="Slide Number"/>
          <p:cNvSpPr txBox="1">
            <a:spLocks noGrp="1"/>
          </p:cNvSpPr>
          <p:nvPr>
            <p:ph type="sldNum" sz="quarter" idx="2"/>
          </p:nvPr>
        </p:nvSpPr>
        <p:spPr>
          <a:xfrm>
            <a:off x="5997574" y="6540499"/>
            <a:ext cx="190603" cy="187301"/>
          </a:xfrm>
          <a:prstGeom prst="rect">
            <a:avLst/>
          </a:prstGeom>
        </p:spPr>
        <p:txBody>
          <a:bodyPr lIns="25400" tIns="25400" rIns="25400" bIns="25400" anchor="b"/>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219" name="Slide Title"/>
          <p:cNvSpPr txBox="1">
            <a:spLocks noGrp="1"/>
          </p:cNvSpPr>
          <p:nvPr>
            <p:ph type="title" hasCustomPrompt="1"/>
          </p:nvPr>
        </p:nvSpPr>
        <p:spPr>
          <a:xfrm>
            <a:off x="603250" y="539750"/>
            <a:ext cx="10985500" cy="716582"/>
          </a:xfrm>
          <a:prstGeom prst="rect">
            <a:avLst/>
          </a:prstGeom>
        </p:spPr>
        <p:txBody>
          <a:bodyPr lIns="25400" tIns="25400" rIns="25400" bIns="25400" anchor="t"/>
          <a:lstStyle>
            <a:lvl1pPr algn="l" defTabSz="1219169">
              <a:lnSpc>
                <a:spcPct val="80000"/>
              </a:lnSpc>
              <a:defRPr sz="4200" b="1" spc="-84">
                <a:solidFill>
                  <a:srgbClr val="000000"/>
                </a:solidFill>
                <a:latin typeface="Helvetica Neue"/>
                <a:ea typeface="Helvetica Neue"/>
                <a:cs typeface="Helvetica Neue"/>
                <a:sym typeface="Helvetica Neue"/>
              </a:defRPr>
            </a:lvl1pPr>
          </a:lstStyle>
          <a:p>
            <a:r>
              <a:t>Slide Title</a:t>
            </a:r>
          </a:p>
        </p:txBody>
      </p:sp>
      <p:sp>
        <p:nvSpPr>
          <p:cNvPr id="220" name="Slide Subtitle"/>
          <p:cNvSpPr txBox="1">
            <a:spLocks noGrp="1"/>
          </p:cNvSpPr>
          <p:nvPr>
            <p:ph type="body" sz="quarter" idx="21" hasCustomPrompt="1"/>
          </p:nvPr>
        </p:nvSpPr>
        <p:spPr>
          <a:xfrm>
            <a:off x="603250" y="1186481"/>
            <a:ext cx="10985500" cy="467390"/>
          </a:xfrm>
          <a:prstGeom prst="rect">
            <a:avLst/>
          </a:prstGeom>
          <a:ln w="3175"/>
        </p:spPr>
        <p:txBody>
          <a:bodyPr lIns="22859" tIns="22859" rIns="22859" bIns="22859"/>
          <a:lstStyle>
            <a:lvl1pPr marL="0" indent="0" defTabSz="412750">
              <a:lnSpc>
                <a:spcPct val="100000"/>
              </a:lnSpc>
              <a:spcBef>
                <a:spcPts val="0"/>
              </a:spcBef>
              <a:buSzTx/>
              <a:buFontTx/>
              <a:buNone/>
              <a:defRPr sz="2600" b="1">
                <a:solidFill>
                  <a:srgbClr val="000000"/>
                </a:solidFill>
                <a:latin typeface="Helvetica Neue"/>
                <a:ea typeface="Helvetica Neue"/>
                <a:cs typeface="Helvetica Neue"/>
                <a:sym typeface="Helvetica Neue"/>
              </a:defRPr>
            </a:lvl1pPr>
          </a:lstStyle>
          <a:p>
            <a:r>
              <a:t>Slide Subtitle</a:t>
            </a:r>
          </a:p>
        </p:txBody>
      </p:sp>
      <p:sp>
        <p:nvSpPr>
          <p:cNvPr id="221" name="Body Level One…"/>
          <p:cNvSpPr txBox="1">
            <a:spLocks noGrp="1"/>
          </p:cNvSpPr>
          <p:nvPr>
            <p:ph type="body" idx="1" hasCustomPrompt="1"/>
          </p:nvPr>
        </p:nvSpPr>
        <p:spPr>
          <a:xfrm>
            <a:off x="603250" y="2124252"/>
            <a:ext cx="10985500" cy="4128006"/>
          </a:xfrm>
          <a:prstGeom prst="rect">
            <a:avLst/>
          </a:prstGeom>
        </p:spPr>
        <p:txBody>
          <a:bodyPr lIns="25400" tIns="25400" rIns="25400" bIns="25400"/>
          <a:lstStyle>
            <a:lvl1pPr marL="304800" indent="-304800" defTabSz="1219169">
              <a:spcBef>
                <a:spcPts val="2200"/>
              </a:spcBef>
              <a:buSzPct val="123000"/>
              <a:buFontTx/>
              <a:defRPr sz="2400">
                <a:solidFill>
                  <a:srgbClr val="000000"/>
                </a:solidFill>
                <a:latin typeface="Helvetica Neue"/>
                <a:ea typeface="Helvetica Neue"/>
                <a:cs typeface="Helvetica Neue"/>
                <a:sym typeface="Helvetica Neue"/>
              </a:defRPr>
            </a:lvl1pPr>
            <a:lvl2pPr marL="914400" indent="-304800" defTabSz="1219169">
              <a:spcBef>
                <a:spcPts val="2200"/>
              </a:spcBef>
              <a:buSzPct val="123000"/>
              <a:buFontTx/>
              <a:defRPr sz="2400">
                <a:solidFill>
                  <a:srgbClr val="000000"/>
                </a:solidFill>
                <a:latin typeface="Helvetica Neue"/>
                <a:ea typeface="Helvetica Neue"/>
                <a:cs typeface="Helvetica Neue"/>
                <a:sym typeface="Helvetica Neue"/>
              </a:defRPr>
            </a:lvl2pPr>
            <a:lvl3pPr marL="1524000" indent="-304800" defTabSz="1219169">
              <a:spcBef>
                <a:spcPts val="2200"/>
              </a:spcBef>
              <a:buSzPct val="123000"/>
              <a:buFontTx/>
              <a:defRPr sz="2400">
                <a:solidFill>
                  <a:srgbClr val="000000"/>
                </a:solidFill>
                <a:latin typeface="Helvetica Neue"/>
                <a:ea typeface="Helvetica Neue"/>
                <a:cs typeface="Helvetica Neue"/>
                <a:sym typeface="Helvetica Neue"/>
              </a:defRPr>
            </a:lvl3pPr>
            <a:lvl4pPr marL="2133600" indent="-304800" defTabSz="1219169">
              <a:spcBef>
                <a:spcPts val="2200"/>
              </a:spcBef>
              <a:buSzPct val="123000"/>
              <a:buFontTx/>
              <a:defRPr sz="2400">
                <a:solidFill>
                  <a:srgbClr val="000000"/>
                </a:solidFill>
                <a:latin typeface="Helvetica Neue"/>
                <a:ea typeface="Helvetica Neue"/>
                <a:cs typeface="Helvetica Neue"/>
                <a:sym typeface="Helvetica Neue"/>
              </a:defRPr>
            </a:lvl4pPr>
            <a:lvl5pPr marL="2743200" indent="-304800" defTabSz="1219169">
              <a:spcBef>
                <a:spcPts val="2200"/>
              </a:spcBef>
              <a:buSzPct val="123000"/>
              <a:buFontTx/>
              <a:defRPr sz="2400">
                <a:solidFill>
                  <a:srgbClr val="000000"/>
                </a:solidFill>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sp>
        <p:nvSpPr>
          <p:cNvPr id="222" name="Slide Number"/>
          <p:cNvSpPr txBox="1">
            <a:spLocks noGrp="1"/>
          </p:cNvSpPr>
          <p:nvPr>
            <p:ph type="sldNum" sz="quarter" idx="2"/>
          </p:nvPr>
        </p:nvSpPr>
        <p:spPr>
          <a:xfrm>
            <a:off x="5982944" y="6529679"/>
            <a:ext cx="219863" cy="198121"/>
          </a:xfrm>
          <a:prstGeom prst="rect">
            <a:avLst/>
          </a:prstGeom>
        </p:spPr>
        <p:txBody>
          <a:bodyPr lIns="25400" tIns="25400" rIns="25400" bIns="25400" anchor="b"/>
          <a:lstStyle>
            <a:lvl1pPr algn="ctr" defTabSz="292100">
              <a:defRPr>
                <a:solidFill>
                  <a:srgbClr val="000000"/>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ull Frame Photo">
    <p:spTree>
      <p:nvGrpSpPr>
        <p:cNvPr id="1" name=""/>
        <p:cNvGrpSpPr/>
        <p:nvPr/>
      </p:nvGrpSpPr>
      <p:grpSpPr>
        <a:xfrm>
          <a:off x="0" y="0"/>
          <a:ext cx="0" cy="0"/>
          <a:chOff x="0" y="0"/>
          <a:chExt cx="0" cy="0"/>
        </a:xfrm>
      </p:grpSpPr>
      <p:sp>
        <p:nvSpPr>
          <p:cNvPr id="29" name="Picture Placeholder 6"/>
          <p:cNvSpPr>
            <a:spLocks noGrp="1"/>
          </p:cNvSpPr>
          <p:nvPr>
            <p:ph type="pic" idx="21"/>
          </p:nvPr>
        </p:nvSpPr>
        <p:spPr>
          <a:xfrm>
            <a:off x="1" y="1"/>
            <a:ext cx="12192001" cy="6028267"/>
          </a:xfrm>
          <a:prstGeom prst="rect">
            <a:avLst/>
          </a:prstGeom>
        </p:spPr>
        <p:txBody>
          <a:bodyPr lIns="91439" rIns="91439">
            <a:noAutofit/>
          </a:bodyPr>
          <a:lstStyle/>
          <a:p>
            <a:endParaRPr/>
          </a:p>
        </p:txBody>
      </p:sp>
      <p:sp>
        <p:nvSpPr>
          <p:cNvPr id="30" name="Title Text"/>
          <p:cNvSpPr txBox="1">
            <a:spLocks noGrp="1"/>
          </p:cNvSpPr>
          <p:nvPr>
            <p:ph type="title"/>
          </p:nvPr>
        </p:nvSpPr>
        <p:spPr>
          <a:xfrm>
            <a:off x="586406" y="3329609"/>
            <a:ext cx="11019185" cy="2007705"/>
          </a:xfrm>
          <a:prstGeom prst="rect">
            <a:avLst/>
          </a:prstGeom>
        </p:spPr>
        <p:txBody>
          <a:bodyPr/>
          <a:lstStyle>
            <a:lvl1pPr>
              <a:defRPr sz="6500">
                <a:solidFill>
                  <a:srgbClr val="FFFFFF"/>
                </a:solidFill>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7528822" y="457200"/>
            <a:ext cx="3932238" cy="1600200"/>
          </a:xfrm>
          <a:prstGeom prst="rect">
            <a:avLst/>
          </a:prstGeom>
        </p:spPr>
        <p:txBody>
          <a:bodyPr anchor="b"/>
          <a:lstStyle>
            <a:lvl1pPr algn="l">
              <a:defRPr sz="3500"/>
            </a:lvl1pPr>
          </a:lstStyle>
          <a:p>
            <a:r>
              <a:t>Title Text</a:t>
            </a:r>
          </a:p>
        </p:txBody>
      </p:sp>
      <p:sp>
        <p:nvSpPr>
          <p:cNvPr id="39" name="Picture Placeholder 2"/>
          <p:cNvSpPr>
            <a:spLocks noGrp="1"/>
          </p:cNvSpPr>
          <p:nvPr>
            <p:ph type="pic" idx="21"/>
          </p:nvPr>
        </p:nvSpPr>
        <p:spPr>
          <a:xfrm>
            <a:off x="626164" y="457201"/>
            <a:ext cx="6361046" cy="5411788"/>
          </a:xfrm>
          <a:prstGeom prst="rect">
            <a:avLst/>
          </a:prstGeom>
        </p:spPr>
        <p:txBody>
          <a:bodyPr lIns="91439" rIns="91439">
            <a:noAutofit/>
          </a:bodyPr>
          <a:lstStyle/>
          <a:p>
            <a:endParaRPr/>
          </a:p>
        </p:txBody>
      </p:sp>
      <p:sp>
        <p:nvSpPr>
          <p:cNvPr id="40" name="Body Level One…"/>
          <p:cNvSpPr txBox="1">
            <a:spLocks noGrp="1"/>
          </p:cNvSpPr>
          <p:nvPr>
            <p:ph type="body" sz="quarter" idx="1"/>
          </p:nvPr>
        </p:nvSpPr>
        <p:spPr>
          <a:xfrm>
            <a:off x="7528822" y="2057400"/>
            <a:ext cx="3932238" cy="3811588"/>
          </a:xfrm>
          <a:prstGeom prst="rect">
            <a:avLst/>
          </a:prstGeom>
        </p:spPr>
        <p:txBody>
          <a:bodyPr/>
          <a:lstStyle>
            <a:lvl1pPr marL="0" indent="0">
              <a:buSzTx/>
              <a:buFontTx/>
              <a:buNone/>
              <a:defRPr sz="2000"/>
            </a:lvl1pPr>
            <a:lvl2pPr marL="0" indent="457200">
              <a:buSzTx/>
              <a:buFontTx/>
              <a:buNone/>
              <a:defRPr sz="2000"/>
            </a:lvl2pPr>
            <a:lvl3pPr marL="0" indent="914400">
              <a:buSzTx/>
              <a:buFontTx/>
              <a:buNone/>
              <a:defRPr sz="2000"/>
            </a:lvl3pPr>
            <a:lvl4pPr marL="0" indent="1371600">
              <a:buSzTx/>
              <a:buFontTx/>
              <a:buNone/>
              <a:defRPr sz="2000"/>
            </a:lvl4pPr>
            <a:lvl5pPr marL="0" indent="182880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8200" y="365125"/>
            <a:ext cx="10515600" cy="1325563"/>
          </a:xfrm>
          <a:prstGeom prst="rect">
            <a:avLst/>
          </a:prstGeom>
        </p:spPr>
        <p:txBody>
          <a:bodyPr/>
          <a:lstStyle>
            <a:lvl1pPr algn="l">
              <a:defRPr sz="4400"/>
            </a:lvl1pPr>
          </a:lstStyle>
          <a:p>
            <a:r>
              <a:t>Title Text</a:t>
            </a:r>
          </a:p>
        </p:txBody>
      </p:sp>
      <p:sp>
        <p:nvSpPr>
          <p:cNvPr id="49" name="Body Level One…"/>
          <p:cNvSpPr txBox="1">
            <a:spLocks noGrp="1"/>
          </p:cNvSpPr>
          <p:nvPr>
            <p:ph type="body" idx="1"/>
          </p:nvPr>
        </p:nvSpPr>
        <p:spPr>
          <a:xfrm>
            <a:off x="838200" y="1825625"/>
            <a:ext cx="10515600" cy="406717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31850" y="1709738"/>
            <a:ext cx="10515600" cy="2852737"/>
          </a:xfrm>
          <a:prstGeom prst="rect">
            <a:avLst/>
          </a:prstGeom>
        </p:spPr>
        <p:txBody>
          <a:bodyPr anchor="b"/>
          <a:lstStyle>
            <a:lvl1pPr algn="l">
              <a:defRPr sz="6000"/>
            </a:lvl1pPr>
          </a:lstStyle>
          <a:p>
            <a:r>
              <a:t>Title Text</a:t>
            </a:r>
          </a:p>
        </p:txBody>
      </p:sp>
      <p:sp>
        <p:nvSpPr>
          <p:cNvPr id="5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A3B3B9"/>
                </a:solidFill>
              </a:defRPr>
            </a:lvl1pPr>
            <a:lvl2pPr marL="0" indent="457200">
              <a:buSzTx/>
              <a:buFontTx/>
              <a:buNone/>
              <a:defRPr sz="2400">
                <a:solidFill>
                  <a:srgbClr val="A3B3B9"/>
                </a:solidFill>
              </a:defRPr>
            </a:lvl2pPr>
            <a:lvl3pPr marL="0" indent="914400">
              <a:buSzTx/>
              <a:buFontTx/>
              <a:buNone/>
              <a:defRPr sz="2400">
                <a:solidFill>
                  <a:srgbClr val="A3B3B9"/>
                </a:solidFill>
              </a:defRPr>
            </a:lvl3pPr>
            <a:lvl4pPr marL="0" indent="1371600">
              <a:buSzTx/>
              <a:buFontTx/>
              <a:buNone/>
              <a:defRPr sz="2400">
                <a:solidFill>
                  <a:srgbClr val="A3B3B9"/>
                </a:solidFill>
              </a:defRPr>
            </a:lvl4pPr>
            <a:lvl5pPr marL="0" indent="1828800">
              <a:buSzTx/>
              <a:buFontTx/>
              <a:buNone/>
              <a:defRPr sz="2400">
                <a:solidFill>
                  <a:srgbClr val="A3B3B9"/>
                </a:solidFill>
              </a:defRPr>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6" name="Title Text"/>
          <p:cNvSpPr txBox="1">
            <a:spLocks noGrp="1"/>
          </p:cNvSpPr>
          <p:nvPr>
            <p:ph type="title"/>
          </p:nvPr>
        </p:nvSpPr>
        <p:spPr>
          <a:xfrm>
            <a:off x="838200" y="365125"/>
            <a:ext cx="10515600" cy="1325563"/>
          </a:xfrm>
          <a:prstGeom prst="rect">
            <a:avLst/>
          </a:prstGeom>
        </p:spPr>
        <p:txBody>
          <a:bodyPr/>
          <a:lstStyle>
            <a:lvl1pPr algn="l">
              <a:defRPr sz="4400"/>
            </a:lvl1pPr>
          </a:lstStyle>
          <a:p>
            <a:r>
              <a:t>Title Text</a:t>
            </a:r>
          </a:p>
        </p:txBody>
      </p:sp>
      <p:sp>
        <p:nvSpPr>
          <p:cNvPr id="6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365125"/>
            <a:ext cx="10515601" cy="1325563"/>
          </a:xfrm>
          <a:prstGeom prst="rect">
            <a:avLst/>
          </a:prstGeom>
        </p:spPr>
        <p:txBody>
          <a:bodyPr/>
          <a:lstStyle>
            <a:lvl1pPr algn="l">
              <a:defRPr sz="4400"/>
            </a:lvl1pPr>
          </a:lstStyle>
          <a:p>
            <a:r>
              <a:t>Title Text</a:t>
            </a:r>
          </a:p>
        </p:txBody>
      </p:sp>
      <p:sp>
        <p:nvSpPr>
          <p:cNvPr id="7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7"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8200" y="365125"/>
            <a:ext cx="10515600" cy="1325563"/>
          </a:xfrm>
          <a:prstGeom prst="rect">
            <a:avLst/>
          </a:prstGeom>
        </p:spPr>
        <p:txBody>
          <a:bodyPr/>
          <a:lstStyle>
            <a:lvl1pPr algn="l">
              <a:defRPr sz="4400"/>
            </a:lvl1pPr>
          </a:lstStyle>
          <a:p>
            <a:r>
              <a:t>Title Text</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6"/>
          <a:srcRect/>
          <a:stretch>
            <a:fillRect/>
          </a:stretch>
        </a:blipFill>
        <a:effectLst/>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27"/>
          <a:stretch>
            <a:fillRect/>
          </a:stretch>
        </p:blipFill>
        <p:spPr>
          <a:xfrm>
            <a:off x="0" y="0"/>
            <a:ext cx="12192000" cy="6858000"/>
          </a:xfrm>
          <a:prstGeom prst="rect">
            <a:avLst/>
          </a:prstGeom>
          <a:ln w="12700">
            <a:miter lim="400000"/>
          </a:ln>
        </p:spPr>
      </p:pic>
      <p:sp>
        <p:nvSpPr>
          <p:cNvPr id="3" name="Title Text"/>
          <p:cNvSpPr txBox="1">
            <a:spLocks noGrp="1"/>
          </p:cNvSpPr>
          <p:nvPr>
            <p:ph type="title"/>
          </p:nvPr>
        </p:nvSpPr>
        <p:spPr>
          <a:xfrm>
            <a:off x="586406" y="1341781"/>
            <a:ext cx="11019185" cy="4303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A3B3B9"/>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1pPr>
      <a:lvl2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2pPr>
      <a:lvl3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3pPr>
      <a:lvl4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4pPr>
      <a:lvl5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5pPr>
      <a:lvl6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6pPr>
      <a:lvl7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7pPr>
      <a:lvl8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8pPr>
      <a:lvl9pPr marL="0" marR="0" indent="0" algn="ctr" defTabSz="914400" rtl="0" latinLnBrk="0">
        <a:lnSpc>
          <a:spcPct val="90000"/>
        </a:lnSpc>
        <a:spcBef>
          <a:spcPts val="0"/>
        </a:spcBef>
        <a:spcAft>
          <a:spcPts val="0"/>
        </a:spcAft>
        <a:buClrTx/>
        <a:buSzTx/>
        <a:buFontTx/>
        <a:buNone/>
        <a:tabLst/>
        <a:defRPr sz="9000" b="0" i="0" u="none" strike="noStrike" cap="none" spc="0" baseline="0">
          <a:solidFill>
            <a:schemeClr val="accent1"/>
          </a:solidFill>
          <a:uFillTx/>
          <a:latin typeface="Myriad Pro Light"/>
          <a:ea typeface="Myriad Pro Light"/>
          <a:cs typeface="Myriad Pro Light"/>
          <a:sym typeface="Myriad Pro Semi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08E99"/>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hpc.utah.edu/documentation/software/user-installed-python/venv.php" TargetMode="External"/><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hpc.utah.edu/documentation/software/user-installed-python/package-managers.php" TargetMode="External"/><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chpc.utah.edu/presentations/Overview.php"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s://www.chpc.utah.edu/presentations/index.php" TargetMode="External"/><Relationship Id="rId2" Type="http://schemas.openxmlformats.org/officeDocument/2006/relationships/hyperlink" Target="https://www.chpc.utah.edu/documentation/software/slurm.php"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hyperlink" Target="mailto:helpdesk@chpc.utah.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hyperlink" Target="https://devguide.python.org/ver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hyperlink" Target="https://www.chpc.utah.edu/documentation/software/deeplearning.ph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Background image with an abstract mountain line art and a University of Utah logo" descr="Background image with an abstract mountain line art and a University of Utah logo"/>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2" name="Using Python at the Center for High Performance Computing"/>
          <p:cNvSpPr txBox="1">
            <a:spLocks noGrp="1"/>
          </p:cNvSpPr>
          <p:nvPr>
            <p:ph type="title" idx="4294967295"/>
          </p:nvPr>
        </p:nvSpPr>
        <p:spPr>
          <a:xfrm>
            <a:off x="1285416" y="2019153"/>
            <a:ext cx="7918959" cy="107315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p>
            <a:pPr marL="0" marR="0" lvl="0" indent="0" algn="l" defTabSz="1219169" rtl="0" eaLnBrk="1" fontAlgn="auto" latinLnBrk="0" hangingPunct="0">
              <a:lnSpc>
                <a:spcPct val="90000"/>
              </a:lnSpc>
              <a:spcBef>
                <a:spcPts val="2200"/>
              </a:spcBef>
              <a:spcAft>
                <a:spcPts val="0"/>
              </a:spcAft>
              <a:buClrTx/>
              <a:buSzTx/>
              <a:buFontTx/>
              <a:buNone/>
              <a:tabLst/>
              <a:defRPr sz="2200" b="1">
                <a:solidFill>
                  <a:schemeClr val="accent1"/>
                </a:solidFill>
                <a:latin typeface="Myriad Pro"/>
                <a:ea typeface="Myriad Pro"/>
                <a:cs typeface="Myriad Pro"/>
                <a:sym typeface="Myriad Pro"/>
              </a:defRPr>
            </a:pPr>
            <a: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t>Using Python</a:t>
            </a:r>
            <a:br>
              <a:rPr kumimoji="0" lang="en-US" sz="2200" b="1" i="0" u="none" strike="noStrike" kern="0" cap="none" spc="0" normalizeH="0" baseline="0" noProof="0" dirty="0">
                <a:ln>
                  <a:noFill/>
                </a:ln>
                <a:solidFill>
                  <a:schemeClr val="accent1"/>
                </a:solidFill>
                <a:effectLst/>
                <a:uLnTx/>
                <a:uFillTx/>
                <a:latin typeface="Myriad Pro"/>
                <a:ea typeface="Myriad Pro"/>
                <a:cs typeface="Myriad Pro"/>
                <a:sym typeface="Myriad Pro"/>
              </a:rPr>
            </a:br>
            <a:r>
              <a:rPr kumimoji="0" lang="en-US" sz="3000" b="1" i="1" u="none" strike="noStrike" kern="0" cap="none" spc="0" normalizeH="0" baseline="0" noProof="0" dirty="0">
                <a:ln>
                  <a:noFill/>
                </a:ln>
                <a:solidFill>
                  <a:schemeClr val="accent1"/>
                </a:solidFill>
                <a:effectLst/>
                <a:uLnTx/>
                <a:uFillTx/>
                <a:latin typeface="Myriad Pro"/>
                <a:ea typeface="Myriad Pro"/>
                <a:cs typeface="Myriad Pro"/>
                <a:sym typeface="Myriad Pro"/>
              </a:rPr>
              <a:t>at the</a:t>
            </a:r>
            <a:r>
              <a:rPr kumimoji="0" lang="en-US" sz="3000" b="1" i="0" u="none" strike="noStrike" kern="0" cap="none" spc="0" normalizeH="0" baseline="0" noProof="0" dirty="0">
                <a:ln>
                  <a:noFill/>
                </a:ln>
                <a:solidFill>
                  <a:schemeClr val="accent1"/>
                </a:solidFill>
                <a:effectLst/>
                <a:uLnTx/>
                <a:uFillTx/>
                <a:latin typeface="Myriad Pro"/>
                <a:ea typeface="Myriad Pro"/>
                <a:cs typeface="Myriad Pro"/>
                <a:sym typeface="Myriad Pro"/>
              </a:rPr>
              <a:t> Center for High Performance Computing</a:t>
            </a:r>
          </a:p>
        </p:txBody>
      </p:sp>
      <p:sp>
        <p:nvSpPr>
          <p:cNvPr id="233" name="Robben Migacz Scientific Consultant"/>
          <p:cNvSpPr txBox="1"/>
          <p:nvPr/>
        </p:nvSpPr>
        <p:spPr>
          <a:xfrm>
            <a:off x="1285416" y="5236613"/>
            <a:ext cx="2772411" cy="798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p>
            <a:pPr defTabSz="1219169">
              <a:lnSpc>
                <a:spcPct val="90000"/>
              </a:lnSpc>
              <a:spcBef>
                <a:spcPts val="2200"/>
              </a:spcBef>
              <a:defRPr sz="3000">
                <a:solidFill>
                  <a:srgbClr val="000000"/>
                </a:solidFill>
                <a:latin typeface="Myriad Pro"/>
                <a:ea typeface="Myriad Pro"/>
                <a:cs typeface="Myriad Pro"/>
                <a:sym typeface="Myriad Pro"/>
              </a:defRPr>
            </a:pPr>
            <a:r>
              <a:t>Robben Migacz</a:t>
            </a:r>
            <a:br/>
            <a:r>
              <a:rPr sz="2500"/>
              <a:t>Scientific Consultant</a:t>
            </a:r>
          </a:p>
        </p:txBody>
      </p:sp>
      <p:sp>
        <p:nvSpPr>
          <p:cNvPr id="234" name="Based largely on work by Brett Milash"/>
          <p:cNvSpPr txBox="1"/>
          <p:nvPr/>
        </p:nvSpPr>
        <p:spPr>
          <a:xfrm>
            <a:off x="1285416" y="6251982"/>
            <a:ext cx="3215946" cy="251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defTabSz="1219169">
              <a:lnSpc>
                <a:spcPct val="90000"/>
              </a:lnSpc>
              <a:spcBef>
                <a:spcPts val="2200"/>
              </a:spcBef>
              <a:defRPr sz="1600">
                <a:solidFill>
                  <a:srgbClr val="000000"/>
                </a:solidFill>
                <a:latin typeface="Myriad Pro"/>
                <a:ea typeface="Myriad Pro"/>
                <a:cs typeface="Myriad Pro"/>
                <a:sym typeface="Myriad Pro"/>
              </a:defRPr>
            </a:lvl1pPr>
          </a:lstStyle>
          <a:p>
            <a:r>
              <a:t>Based largely on work by Brett Milash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ackage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1792421"/>
            <a:ext cx="304801" cy="304801"/>
          </a:xfrm>
          <a:prstGeom prst="rect">
            <a:avLst/>
          </a:prstGeom>
          <a:ln w="12700">
            <a:miter lim="400000"/>
          </a:ln>
        </p:spPr>
      </p:pic>
      <p:sp>
        <p:nvSpPr>
          <p:cNvPr id="298" name="Python packages: virtual environments"/>
          <p:cNvSpPr txBox="1">
            <a:spLocks noGrp="1"/>
          </p:cNvSpPr>
          <p:nvPr>
            <p:ph type="title" idx="4294967295"/>
          </p:nvPr>
        </p:nvSpPr>
        <p:spPr>
          <a:xfrm>
            <a:off x="1769693" y="1718761"/>
            <a:ext cx="6656121"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packages: virtual environments</a:t>
            </a:r>
          </a:p>
        </p:txBody>
      </p:sp>
      <p:sp>
        <p:nvSpPr>
          <p:cNvPr id="299" name="Virtual environments (venv) allow users to install their own Python packages with pip. They are a built-in part of the Python language.…"/>
          <p:cNvSpPr txBox="1"/>
          <p:nvPr/>
        </p:nvSpPr>
        <p:spPr>
          <a:xfrm>
            <a:off x="1285416" y="2866717"/>
            <a:ext cx="9621168" cy="1251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Virtual environments (venv) allow users to install their own Python packages with pip. They are a built-in part of the Python language.</a:t>
            </a:r>
          </a:p>
          <a:p>
            <a:pPr defTabSz="1219169">
              <a:lnSpc>
                <a:spcPct val="90000"/>
              </a:lnSpc>
              <a:spcBef>
                <a:spcPts val="2200"/>
              </a:spcBef>
              <a:defRPr sz="2200">
                <a:solidFill>
                  <a:srgbClr val="000000"/>
                </a:solidFill>
                <a:latin typeface="Myriad Pro"/>
                <a:ea typeface="Myriad Pro"/>
                <a:cs typeface="Myriad Pro"/>
                <a:sym typeface="Myriad Pro"/>
              </a:defRPr>
            </a:pPr>
            <a:r>
              <a:t>Use a virtual environment if </a:t>
            </a:r>
            <a:r>
              <a:rPr i="1"/>
              <a:t>all</a:t>
            </a:r>
            <a:r>
              <a:t> software can be installed with pip.</a:t>
            </a:r>
          </a:p>
        </p:txBody>
      </p:sp>
      <p:sp>
        <p:nvSpPr>
          <p:cNvPr id="300" name="Read more on the CHPC documentation →">
            <a:hlinkClick r:id="rId3"/>
          </p:cNvPr>
          <p:cNvSpPr/>
          <p:nvPr/>
        </p:nvSpPr>
        <p:spPr>
          <a:xfrm>
            <a:off x="1291766" y="4699818"/>
            <a:ext cx="4008818"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Read more on the CHPC documentation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ackage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1395097"/>
            <a:ext cx="304801" cy="304801"/>
          </a:xfrm>
          <a:prstGeom prst="rect">
            <a:avLst/>
          </a:prstGeom>
          <a:ln w="12700">
            <a:miter lim="400000"/>
          </a:ln>
        </p:spPr>
      </p:pic>
      <p:sp>
        <p:nvSpPr>
          <p:cNvPr id="303" name="Python packages: conda environments"/>
          <p:cNvSpPr txBox="1">
            <a:spLocks noGrp="1"/>
          </p:cNvSpPr>
          <p:nvPr>
            <p:ph type="title" idx="4294967295"/>
          </p:nvPr>
        </p:nvSpPr>
        <p:spPr>
          <a:xfrm>
            <a:off x="1769693" y="1321437"/>
            <a:ext cx="6626048"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packages: </a:t>
            </a:r>
            <a:r>
              <a:rPr kumimoji="0" lang="en-US" sz="3200" b="0" i="0" u="none" strike="noStrike" kern="0" cap="none" spc="0" normalizeH="0" baseline="0" noProof="0" dirty="0" err="1">
                <a:ln>
                  <a:noFill/>
                </a:ln>
                <a:solidFill>
                  <a:srgbClr val="000000"/>
                </a:solidFill>
                <a:effectLst/>
                <a:uLnTx/>
                <a:uFillTx/>
                <a:latin typeface="Myriad Pro"/>
                <a:ea typeface="Myriad Pro"/>
                <a:cs typeface="Myriad Pro"/>
                <a:sym typeface="Myriad Pro"/>
              </a:rPr>
              <a:t>conda</a:t>
            </a: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 environments</a:t>
            </a:r>
          </a:p>
        </p:txBody>
      </p:sp>
      <p:sp>
        <p:nvSpPr>
          <p:cNvPr id="304" name="Conda environments allow users to install software in isolated environments. This includes versions of Python; Python packages; and other software, such as R dependencies commonly used in bioinformatics software.…"/>
          <p:cNvSpPr txBox="1"/>
          <p:nvPr/>
        </p:nvSpPr>
        <p:spPr>
          <a:xfrm>
            <a:off x="1285416" y="2469393"/>
            <a:ext cx="9621168" cy="156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Conda environments allow users to install software in isolated environments. This includes versions of Python; Python packages; and other software, such as R dependencies commonly used in bioinformatics software.</a:t>
            </a:r>
          </a:p>
          <a:p>
            <a:pPr defTabSz="1219169">
              <a:lnSpc>
                <a:spcPct val="90000"/>
              </a:lnSpc>
              <a:spcBef>
                <a:spcPts val="2200"/>
              </a:spcBef>
              <a:defRPr sz="2200">
                <a:solidFill>
                  <a:srgbClr val="000000"/>
                </a:solidFill>
                <a:latin typeface="Myriad Pro"/>
                <a:ea typeface="Myriad Pro"/>
                <a:cs typeface="Myriad Pro"/>
                <a:sym typeface="Myriad Pro"/>
              </a:defRPr>
            </a:pPr>
            <a:r>
              <a:t>If </a:t>
            </a:r>
            <a:r>
              <a:rPr i="1"/>
              <a:t>any</a:t>
            </a:r>
            <a:r>
              <a:t> dependency requires conda, use a conda environment for </a:t>
            </a:r>
            <a:r>
              <a:rPr i="1"/>
              <a:t>all</a:t>
            </a:r>
            <a:r>
              <a:t> dependencies.</a:t>
            </a:r>
          </a:p>
        </p:txBody>
      </p:sp>
      <p:sp>
        <p:nvSpPr>
          <p:cNvPr id="305" name="Read more on the CHPC documentation →">
            <a:hlinkClick r:id="rId3"/>
          </p:cNvPr>
          <p:cNvSpPr/>
          <p:nvPr/>
        </p:nvSpPr>
        <p:spPr>
          <a:xfrm>
            <a:off x="1291766" y="4551042"/>
            <a:ext cx="4008818"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Read more on the CHPC documentation →</a:t>
            </a:r>
          </a:p>
        </p:txBody>
      </p:sp>
      <p:sp>
        <p:nvSpPr>
          <p:cNvPr id="306" name="Advanced users: Self-installed conda →">
            <a:hlinkClick r:id="rId3"/>
          </p:cNvPr>
          <p:cNvSpPr/>
          <p:nvPr/>
        </p:nvSpPr>
        <p:spPr>
          <a:xfrm>
            <a:off x="1291766" y="5097142"/>
            <a:ext cx="3715974" cy="439421"/>
          </a:xfrm>
          <a:prstGeom prst="roundRect">
            <a:avLst>
              <a:gd name="adj" fmla="val 43353"/>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000000"/>
                </a:solidFill>
                <a:latin typeface="Myriad Pro"/>
                <a:ea typeface="Myriad Pro"/>
                <a:cs typeface="Myriad Pro"/>
                <a:sym typeface="Myriad Pro"/>
              </a:defRPr>
            </a:lvl1pPr>
          </a:lstStyle>
          <a:p>
            <a:r>
              <a:t>Advanced users: Self-installed conda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Background image with an abstract mountain line art and a University of Utah logo">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09" name="Q3…"/>
          <p:cNvSpPr txBox="1">
            <a:spLocks noGrp="1"/>
          </p:cNvSpPr>
          <p:nvPr>
            <p:ph type="title" idx="4294967295"/>
          </p:nvPr>
        </p:nvSpPr>
        <p:spPr>
          <a:xfrm>
            <a:off x="1298116" y="2346325"/>
            <a:ext cx="7728459" cy="216535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p>
            <a:pPr marL="0" marR="0" lvl="0" indent="0" algn="l" defTabSz="1219169" rtl="0" eaLnBrk="1" fontAlgn="auto" latinLnBrk="0" hangingPunct="0">
              <a:lnSpc>
                <a:spcPct val="90000"/>
              </a:lnSpc>
              <a:spcBef>
                <a:spcPts val="2200"/>
              </a:spcBef>
              <a:spcAft>
                <a:spcPts val="0"/>
              </a:spcAft>
              <a:buClrTx/>
              <a:buSzTx/>
              <a:buFontTx/>
              <a:buNone/>
              <a:tabLst/>
              <a:defRPr sz="2200" i="1">
                <a:solidFill>
                  <a:schemeClr val="accent1"/>
                </a:solidFill>
                <a:latin typeface="Myriad Pro"/>
                <a:ea typeface="Myriad Pro"/>
                <a:cs typeface="Myriad Pro"/>
                <a:sym typeface="Myriad Pro"/>
              </a:defRPr>
            </a:pPr>
            <a:r>
              <a:rPr kumimoji="0" lang="en-US" sz="4500" b="0" i="1" u="none" strike="noStrike" kern="0" cap="none" spc="0" normalizeH="0" baseline="0" noProof="0" dirty="0">
                <a:ln>
                  <a:noFill/>
                </a:ln>
                <a:solidFill>
                  <a:schemeClr val="accent1"/>
                </a:solidFill>
                <a:effectLst/>
                <a:uLnTx/>
                <a:uFillTx/>
                <a:latin typeface="Myriad Pro"/>
                <a:ea typeface="Myriad Pro"/>
                <a:cs typeface="Myriad Pro"/>
                <a:sym typeface="Myriad Pro"/>
              </a:rPr>
              <a:t>Q3</a:t>
            </a:r>
          </a:p>
          <a:p>
            <a:pPr marL="0" marR="0" lvl="0" indent="0" algn="l" defTabSz="1219169" rtl="0" eaLnBrk="1" fontAlgn="auto" latinLnBrk="0" hangingPunct="0">
              <a:lnSpc>
                <a:spcPct val="90000"/>
              </a:lnSpc>
              <a:spcBef>
                <a:spcPts val="2200"/>
              </a:spcBef>
              <a:spcAft>
                <a:spcPts val="0"/>
              </a:spcAft>
              <a:buClrTx/>
              <a:buSzTx/>
              <a:buFontTx/>
              <a:buNone/>
              <a:tabLst/>
              <a:defRPr sz="2200" b="1">
                <a:solidFill>
                  <a:schemeClr val="accent1"/>
                </a:solidFill>
                <a:latin typeface="Myriad Pro"/>
                <a:ea typeface="Myriad Pro"/>
                <a:cs typeface="Myriad Pro"/>
                <a:sym typeface="Myriad Pro"/>
              </a:defRPr>
            </a:pPr>
            <a:r>
              <a:rPr kumimoji="0" lang="en-US" sz="3000" b="1" i="0" u="none" strike="noStrike" kern="0" cap="none" spc="0" normalizeH="0" baseline="0" noProof="0" dirty="0">
                <a:ln>
                  <a:noFill/>
                </a:ln>
                <a:solidFill>
                  <a:schemeClr val="accent1"/>
                </a:solidFill>
                <a:effectLst/>
                <a:uLnTx/>
                <a:uFillTx/>
                <a:latin typeface="Myriad Pro"/>
                <a:ea typeface="Myriad Pro"/>
                <a:cs typeface="Myriad Pro"/>
                <a:sym typeface="Myriad Pro"/>
              </a:rPr>
              <a:t>To use Python effectively at the CHPC,</a:t>
            </a:r>
            <a:b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br>
            <a: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t>where should I run my scripts?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Server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1763998"/>
            <a:ext cx="304801" cy="304801"/>
          </a:xfrm>
          <a:prstGeom prst="rect">
            <a:avLst/>
          </a:prstGeom>
          <a:ln w="12700">
            <a:miter lim="400000"/>
          </a:ln>
        </p:spPr>
      </p:pic>
      <p:sp>
        <p:nvSpPr>
          <p:cNvPr id="313" name="High-performance computing clusters"/>
          <p:cNvSpPr txBox="1">
            <a:spLocks noGrp="1"/>
          </p:cNvSpPr>
          <p:nvPr>
            <p:ph type="title" idx="4294967295"/>
          </p:nvPr>
        </p:nvSpPr>
        <p:spPr>
          <a:xfrm>
            <a:off x="1769693" y="1690339"/>
            <a:ext cx="6543549" cy="4521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High-performance computing clusters</a:t>
            </a:r>
          </a:p>
        </p:txBody>
      </p:sp>
      <p:sp>
        <p:nvSpPr>
          <p:cNvPr id="312" name="If you haven’t seen the Introduction to the CHPC presentation, we recommend viewing a recording or reading through the slides.…"/>
          <p:cNvSpPr txBox="1"/>
          <p:nvPr/>
        </p:nvSpPr>
        <p:spPr>
          <a:xfrm>
            <a:off x="1285416" y="2838294"/>
            <a:ext cx="9621168" cy="156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If you haven’t seen the </a:t>
            </a:r>
            <a:r>
              <a:rPr i="1"/>
              <a:t>Introduction to the CHPC</a:t>
            </a:r>
            <a:r>
              <a:t> presentation, we recommend viewing a recording or reading through the slides.</a:t>
            </a:r>
          </a:p>
          <a:p>
            <a:pPr defTabSz="1219169">
              <a:lnSpc>
                <a:spcPct val="90000"/>
              </a:lnSpc>
              <a:spcBef>
                <a:spcPts val="2200"/>
              </a:spcBef>
              <a:defRPr sz="2200">
                <a:solidFill>
                  <a:srgbClr val="000000"/>
                </a:solidFill>
                <a:latin typeface="Myriad Pro"/>
                <a:ea typeface="Myriad Pro"/>
                <a:cs typeface="Myriad Pro"/>
                <a:sym typeface="Myriad Pro"/>
              </a:defRPr>
            </a:pPr>
            <a:r>
              <a:t>Here, we’ll briefly discuss the architecture of high-performance computing clusters, which is important to keep in mind when using CHPC systems.</a:t>
            </a:r>
          </a:p>
        </p:txBody>
      </p:sp>
      <p:sp>
        <p:nvSpPr>
          <p:cNvPr id="314" name="Introduction to the CHPC presentation materials →">
            <a:hlinkClick r:id="rId3"/>
          </p:cNvPr>
          <p:cNvSpPr/>
          <p:nvPr/>
        </p:nvSpPr>
        <p:spPr>
          <a:xfrm>
            <a:off x="1291766" y="4728241"/>
            <a:ext cx="4615094"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Introduction to the CHPC presentation materials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Server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01716" y="1988501"/>
            <a:ext cx="304801" cy="304801"/>
          </a:xfrm>
          <a:prstGeom prst="rect">
            <a:avLst/>
          </a:prstGeom>
          <a:ln w="12700">
            <a:miter lim="400000"/>
          </a:ln>
        </p:spPr>
      </p:pic>
      <p:sp>
        <p:nvSpPr>
          <p:cNvPr id="318" name="High-performance computing clusters"/>
          <p:cNvSpPr txBox="1">
            <a:spLocks noGrp="1"/>
          </p:cNvSpPr>
          <p:nvPr>
            <p:ph type="title" idx="4294967295"/>
          </p:nvPr>
        </p:nvSpPr>
        <p:spPr>
          <a:xfrm>
            <a:off x="5185993" y="1914841"/>
            <a:ext cx="6543549"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High-performance computing clusters</a:t>
            </a:r>
          </a:p>
        </p:txBody>
      </p:sp>
      <p:sp>
        <p:nvSpPr>
          <p:cNvPr id="317" name="High-performance computing clusters are not individual computers with lots of resources. They’re composed of many computers, often called nodes.…"/>
          <p:cNvSpPr txBox="1"/>
          <p:nvPr/>
        </p:nvSpPr>
        <p:spPr>
          <a:xfrm>
            <a:off x="4701716" y="3062796"/>
            <a:ext cx="6922666" cy="188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High-performance computing clusters are </a:t>
            </a:r>
            <a:r>
              <a:rPr i="1"/>
              <a:t>not</a:t>
            </a:r>
            <a:r>
              <a:t> individual computers with lots of resources. They’re composed of </a:t>
            </a:r>
            <a:r>
              <a:rPr i="1"/>
              <a:t>many</a:t>
            </a:r>
            <a:r>
              <a:t> computers, often called </a:t>
            </a:r>
            <a:r>
              <a:rPr i="1"/>
              <a:t>nodes</a:t>
            </a:r>
            <a:r>
              <a:t>.</a:t>
            </a:r>
          </a:p>
          <a:p>
            <a:pPr defTabSz="1219169">
              <a:lnSpc>
                <a:spcPct val="90000"/>
              </a:lnSpc>
              <a:spcBef>
                <a:spcPts val="2200"/>
              </a:spcBef>
              <a:defRPr sz="2200">
                <a:solidFill>
                  <a:srgbClr val="000000"/>
                </a:solidFill>
                <a:latin typeface="Myriad Pro"/>
                <a:ea typeface="Myriad Pro"/>
                <a:cs typeface="Myriad Pro"/>
                <a:sym typeface="Myriad Pro"/>
              </a:defRPr>
            </a:pPr>
            <a:r>
              <a:t>The “front doors” to HPC clusters are </a:t>
            </a:r>
            <a:r>
              <a:rPr i="1"/>
              <a:t>login nodes</a:t>
            </a:r>
            <a:r>
              <a:t>, which are not suitable for large or long-running computations.</a:t>
            </a:r>
          </a:p>
        </p:txBody>
      </p:sp>
      <p:pic>
        <p:nvPicPr>
          <p:cNvPr id="319" name="Image of a high-performance computing cluster at the University of Utah’s data center." descr="Image of a high-performance computing cluster at the University of Utah’s data center."/>
          <p:cNvPicPr>
            <a:picLocks noChangeAspect="1"/>
          </p:cNvPicPr>
          <p:nvPr/>
        </p:nvPicPr>
        <p:blipFill>
          <a:blip r:embed="rId3"/>
          <a:stretch>
            <a:fillRect/>
          </a:stretch>
        </p:blipFill>
        <p:spPr>
          <a:xfrm>
            <a:off x="-6069359" y="0"/>
            <a:ext cx="10284518" cy="6858000"/>
          </a:xfrm>
          <a:prstGeom prst="rect">
            <a:avLst/>
          </a:prstGeom>
          <a:ln w="12700">
            <a:miter lim="400000"/>
          </a:ln>
        </p:spPr>
      </p:pic>
      <p:sp>
        <p:nvSpPr>
          <p:cNvPr id="320" name="Photo by Sam Liston (CHPC)"/>
          <p:cNvSpPr txBox="1"/>
          <p:nvPr/>
        </p:nvSpPr>
        <p:spPr>
          <a:xfrm>
            <a:off x="4701716" y="5712654"/>
            <a:ext cx="799958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1400">
                <a:solidFill>
                  <a:srgbClr val="000000"/>
                </a:solidFill>
                <a:latin typeface="Myriad Pro"/>
                <a:ea typeface="Myriad Pro"/>
                <a:cs typeface="Myriad Pro"/>
                <a:sym typeface="Myriad Pro"/>
              </a:defRPr>
            </a:lvl1pPr>
          </a:lstStyle>
          <a:p>
            <a:r>
              <a:t>Photo by Sam Liston (CHPC)</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Server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1122462"/>
            <a:ext cx="304801" cy="304801"/>
          </a:xfrm>
          <a:prstGeom prst="rect">
            <a:avLst/>
          </a:prstGeom>
          <a:ln w="12700">
            <a:miter lim="400000"/>
          </a:ln>
        </p:spPr>
      </p:pic>
      <p:sp>
        <p:nvSpPr>
          <p:cNvPr id="323" name="High-performance computing clusters"/>
          <p:cNvSpPr txBox="1">
            <a:spLocks noGrp="1"/>
          </p:cNvSpPr>
          <p:nvPr>
            <p:ph type="title" idx="4294967295"/>
          </p:nvPr>
        </p:nvSpPr>
        <p:spPr>
          <a:xfrm>
            <a:off x="1769693" y="1048802"/>
            <a:ext cx="6543549"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High-performance computing clusters</a:t>
            </a:r>
          </a:p>
        </p:txBody>
      </p:sp>
      <p:pic>
        <p:nvPicPr>
          <p:cNvPr id="324" name="Image depicting a laptop at left, a login node in the center, and compute nodes at right. An arrow (SSH, FastX) connects the laptop and login node, and another arrow (scheduler: Slurm) connects the login node and compute nodes." descr="Image depicting a laptop at left, a login node in the center, and compute nodes at right. An arrow (SSH, FastX) connects the laptop and login node, and another arrow (scheduler: Slurm) connects the login node and compute nodes."/>
          <p:cNvPicPr>
            <a:picLocks noChangeAspect="1"/>
          </p:cNvPicPr>
          <p:nvPr/>
        </p:nvPicPr>
        <p:blipFill>
          <a:blip r:embed="rId3"/>
          <a:stretch>
            <a:fillRect/>
          </a:stretch>
        </p:blipFill>
        <p:spPr>
          <a:xfrm>
            <a:off x="1368445" y="2813248"/>
            <a:ext cx="9051330" cy="1628180"/>
          </a:xfrm>
          <a:prstGeom prst="rect">
            <a:avLst/>
          </a:prstGeom>
          <a:ln w="12700">
            <a:miter lim="400000"/>
          </a:ln>
        </p:spPr>
      </p:pic>
      <p:grpSp>
        <p:nvGrpSpPr>
          <p:cNvPr id="327" name="Group">
            <a:extLst>
              <a:ext uri="{C183D7F6-B498-43B3-948B-1728B52AA6E4}">
                <adec:decorative xmlns:adec="http://schemas.microsoft.com/office/drawing/2017/decorative" val="1"/>
              </a:ext>
            </a:extLst>
          </p:cNvPr>
          <p:cNvGrpSpPr/>
          <p:nvPr/>
        </p:nvGrpSpPr>
        <p:grpSpPr>
          <a:xfrm>
            <a:off x="542383" y="3755226"/>
            <a:ext cx="2010890" cy="1605462"/>
            <a:chOff x="0" y="25400"/>
            <a:chExt cx="2010889" cy="1605461"/>
          </a:xfrm>
        </p:grpSpPr>
        <p:sp>
          <p:nvSpPr>
            <p:cNvPr id="325" name="Your computer"/>
            <p:cNvSpPr txBox="1"/>
            <p:nvPr/>
          </p:nvSpPr>
          <p:spPr>
            <a:xfrm>
              <a:off x="0" y="1293041"/>
              <a:ext cx="2010890" cy="3378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Your computer</a:t>
              </a:r>
            </a:p>
          </p:txBody>
        </p:sp>
        <p:sp>
          <p:nvSpPr>
            <p:cNvPr id="326" name="Line"/>
            <p:cNvSpPr/>
            <p:nvPr/>
          </p:nvSpPr>
          <p:spPr>
            <a:xfrm flipV="1">
              <a:off x="1005444" y="25400"/>
              <a:ext cx="1" cy="1239414"/>
            </a:xfrm>
            <a:prstGeom prst="line">
              <a:avLst/>
            </a:prstGeom>
            <a:noFill/>
            <a:ln w="12700" cap="flat">
              <a:solidFill>
                <a:srgbClr val="000000"/>
              </a:solidFill>
              <a:prstDash val="solid"/>
              <a:miter lim="800000"/>
              <a:tailEnd type="oval" w="med" len="med"/>
            </a:ln>
            <a:effectLst/>
          </p:spPr>
          <p:txBody>
            <a:bodyPr wrap="square" lIns="45719" tIns="45719" rIns="45719" bIns="45719" numCol="1" anchor="t">
              <a:noAutofit/>
            </a:bodyPr>
            <a:lstStyle/>
            <a:p>
              <a:endParaRPr/>
            </a:p>
          </p:txBody>
        </p:sp>
      </p:grpSp>
      <p:grpSp>
        <p:nvGrpSpPr>
          <p:cNvPr id="334" name="Group">
            <a:extLst>
              <a:ext uri="{C183D7F6-B498-43B3-948B-1728B52AA6E4}">
                <adec:decorative xmlns:adec="http://schemas.microsoft.com/office/drawing/2017/decorative" val="1"/>
              </a:ext>
            </a:extLst>
          </p:cNvPr>
          <p:cNvGrpSpPr/>
          <p:nvPr/>
        </p:nvGrpSpPr>
        <p:grpSpPr>
          <a:xfrm>
            <a:off x="3338040" y="3767926"/>
            <a:ext cx="2959309" cy="2153340"/>
            <a:chOff x="0" y="25400"/>
            <a:chExt cx="2959307" cy="2153339"/>
          </a:xfrm>
        </p:grpSpPr>
        <p:pic>
          <p:nvPicPr>
            <p:cNvPr id="328" name="Line Line" descr="Line Line"/>
            <p:cNvPicPr>
              <a:picLocks/>
            </p:cNvPicPr>
            <p:nvPr/>
          </p:nvPicPr>
          <p:blipFill>
            <a:blip r:embed="rId4"/>
            <a:stretch>
              <a:fillRect/>
            </a:stretch>
          </p:blipFill>
          <p:spPr>
            <a:xfrm>
              <a:off x="471149" y="1888475"/>
              <a:ext cx="2112915" cy="254001"/>
            </a:xfrm>
            <a:prstGeom prst="rect">
              <a:avLst/>
            </a:prstGeom>
            <a:effectLst/>
          </p:spPr>
        </p:pic>
        <p:pic>
          <p:nvPicPr>
            <p:cNvPr id="330" name="Line Line" descr="Line Line"/>
            <p:cNvPicPr>
              <a:picLocks/>
            </p:cNvPicPr>
            <p:nvPr/>
          </p:nvPicPr>
          <p:blipFill>
            <a:blip r:embed="rId5"/>
            <a:stretch>
              <a:fillRect/>
            </a:stretch>
          </p:blipFill>
          <p:spPr>
            <a:xfrm rot="125581">
              <a:off x="451348" y="1602540"/>
              <a:ext cx="2504157" cy="254001"/>
            </a:xfrm>
            <a:prstGeom prst="rect">
              <a:avLst/>
            </a:prstGeom>
            <a:effectLst/>
          </p:spPr>
        </p:pic>
        <p:sp>
          <p:nvSpPr>
            <p:cNvPr id="332" name="Login nodes Use only for development and brief testing"/>
            <p:cNvSpPr txBox="1"/>
            <p:nvPr/>
          </p:nvSpPr>
          <p:spPr>
            <a:xfrm>
              <a:off x="0" y="1280341"/>
              <a:ext cx="2877413" cy="8983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algn="ctr" defTabSz="1219169">
                <a:lnSpc>
                  <a:spcPct val="90000"/>
                </a:lnSpc>
                <a:spcBef>
                  <a:spcPts val="2200"/>
                </a:spcBef>
                <a:defRPr sz="2200">
                  <a:solidFill>
                    <a:srgbClr val="000000"/>
                  </a:solidFill>
                  <a:latin typeface="Myriad Pro"/>
                  <a:ea typeface="Myriad Pro"/>
                  <a:cs typeface="Myriad Pro"/>
                  <a:sym typeface="Myriad Pro"/>
                </a:defRPr>
              </a:pPr>
              <a:r>
                <a:t>Login nodes</a:t>
              </a:r>
              <a:br/>
              <a:r>
                <a:rPr sz="2000" i="1"/>
                <a:t>Use only for development and brief testing</a:t>
              </a:r>
            </a:p>
          </p:txBody>
        </p:sp>
        <p:sp>
          <p:nvSpPr>
            <p:cNvPr id="333" name="Line"/>
            <p:cNvSpPr/>
            <p:nvPr/>
          </p:nvSpPr>
          <p:spPr>
            <a:xfrm flipV="1">
              <a:off x="1438706" y="25400"/>
              <a:ext cx="1" cy="1226714"/>
            </a:xfrm>
            <a:prstGeom prst="line">
              <a:avLst/>
            </a:prstGeom>
            <a:noFill/>
            <a:ln w="12700" cap="flat">
              <a:solidFill>
                <a:srgbClr val="000000"/>
              </a:solidFill>
              <a:prstDash val="solid"/>
              <a:miter lim="800000"/>
              <a:tailEnd type="oval" w="med" len="med"/>
            </a:ln>
            <a:effectLst/>
          </p:spPr>
          <p:txBody>
            <a:bodyPr wrap="square" lIns="45719" tIns="45719" rIns="45719" bIns="45719" numCol="1" anchor="t">
              <a:noAutofit/>
            </a:bodyPr>
            <a:lstStyle/>
            <a:p>
              <a:endParaRPr/>
            </a:p>
          </p:txBody>
        </p:sp>
      </p:grpSp>
      <p:grpSp>
        <p:nvGrpSpPr>
          <p:cNvPr id="341" name="Group">
            <a:extLst>
              <a:ext uri="{C183D7F6-B498-43B3-948B-1728B52AA6E4}">
                <adec:decorative xmlns:adec="http://schemas.microsoft.com/office/drawing/2017/decorative" val="1"/>
              </a:ext>
            </a:extLst>
          </p:cNvPr>
          <p:cNvGrpSpPr/>
          <p:nvPr/>
        </p:nvGrpSpPr>
        <p:grpSpPr>
          <a:xfrm>
            <a:off x="7753612" y="4413781"/>
            <a:ext cx="2877414" cy="1507485"/>
            <a:chOff x="0" y="25399"/>
            <a:chExt cx="2877413" cy="1507483"/>
          </a:xfrm>
        </p:grpSpPr>
        <p:pic>
          <p:nvPicPr>
            <p:cNvPr id="335" name="Line Line" descr="Line Line"/>
            <p:cNvPicPr>
              <a:picLocks/>
            </p:cNvPicPr>
            <p:nvPr/>
          </p:nvPicPr>
          <p:blipFill>
            <a:blip r:embed="rId6"/>
            <a:stretch>
              <a:fillRect/>
            </a:stretch>
          </p:blipFill>
          <p:spPr>
            <a:xfrm rot="182851">
              <a:off x="936177" y="956685"/>
              <a:ext cx="1799783" cy="254001"/>
            </a:xfrm>
            <a:prstGeom prst="rect">
              <a:avLst/>
            </a:prstGeom>
            <a:effectLst/>
          </p:spPr>
        </p:pic>
        <p:pic>
          <p:nvPicPr>
            <p:cNvPr id="337" name="Line Line" descr="Line Line"/>
            <p:cNvPicPr>
              <a:picLocks/>
            </p:cNvPicPr>
            <p:nvPr/>
          </p:nvPicPr>
          <p:blipFill>
            <a:blip r:embed="rId7"/>
            <a:stretch>
              <a:fillRect/>
            </a:stretch>
          </p:blipFill>
          <p:spPr>
            <a:xfrm>
              <a:off x="186587" y="1242619"/>
              <a:ext cx="2504239" cy="254001"/>
            </a:xfrm>
            <a:prstGeom prst="rect">
              <a:avLst/>
            </a:prstGeom>
            <a:effectLst/>
          </p:spPr>
        </p:pic>
        <p:sp>
          <p:nvSpPr>
            <p:cNvPr id="339" name="Compute nodes Use for large or long-running calculations"/>
            <p:cNvSpPr txBox="1"/>
            <p:nvPr/>
          </p:nvSpPr>
          <p:spPr>
            <a:xfrm>
              <a:off x="0" y="634486"/>
              <a:ext cx="2877414" cy="898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algn="ctr" defTabSz="1219169">
                <a:lnSpc>
                  <a:spcPct val="90000"/>
                </a:lnSpc>
                <a:spcBef>
                  <a:spcPts val="2200"/>
                </a:spcBef>
                <a:defRPr sz="2200">
                  <a:solidFill>
                    <a:srgbClr val="000000"/>
                  </a:solidFill>
                  <a:latin typeface="Myriad Pro"/>
                  <a:ea typeface="Myriad Pro"/>
                  <a:cs typeface="Myriad Pro"/>
                  <a:sym typeface="Myriad Pro"/>
                </a:defRPr>
              </a:pPr>
              <a:r>
                <a:t>Compute nodes</a:t>
              </a:r>
              <a:br/>
              <a:r>
                <a:rPr sz="2000" i="1"/>
                <a:t>Use for large or long-running calculations</a:t>
              </a:r>
            </a:p>
          </p:txBody>
        </p:sp>
        <p:sp>
          <p:nvSpPr>
            <p:cNvPr id="340" name="Line"/>
            <p:cNvSpPr/>
            <p:nvPr/>
          </p:nvSpPr>
          <p:spPr>
            <a:xfrm flipV="1">
              <a:off x="1438706" y="25399"/>
              <a:ext cx="1" cy="580860"/>
            </a:xfrm>
            <a:prstGeom prst="line">
              <a:avLst/>
            </a:prstGeom>
            <a:noFill/>
            <a:ln w="12700" cap="flat">
              <a:solidFill>
                <a:srgbClr val="000000"/>
              </a:solidFill>
              <a:prstDash val="solid"/>
              <a:miter lim="800000"/>
              <a:tailEnd type="oval" w="med" len="med"/>
            </a:ln>
            <a:effectLst/>
          </p:spPr>
          <p:txBody>
            <a:bodyPr wrap="square" lIns="45719" tIns="45719" rIns="45719" bIns="45719" numCol="1" anchor="t">
              <a:noAutofit/>
            </a:bodyPr>
            <a:lstStyle/>
            <a:p>
              <a:endParaRPr/>
            </a:p>
          </p:txBody>
        </p:sp>
      </p:grpSp>
      <p:grpSp>
        <p:nvGrpSpPr>
          <p:cNvPr id="344" name="Group">
            <a:extLst>
              <a:ext uri="{C183D7F6-B498-43B3-948B-1728B52AA6E4}">
                <adec:decorative xmlns:adec="http://schemas.microsoft.com/office/drawing/2017/decorative" val="1"/>
              </a:ext>
            </a:extLst>
          </p:cNvPr>
          <p:cNvGrpSpPr/>
          <p:nvPr/>
        </p:nvGrpSpPr>
        <p:grpSpPr>
          <a:xfrm>
            <a:off x="2336504" y="2191341"/>
            <a:ext cx="1797597" cy="1320787"/>
            <a:chOff x="0" y="0"/>
            <a:chExt cx="1797595" cy="1320786"/>
          </a:xfrm>
        </p:grpSpPr>
        <p:sp>
          <p:nvSpPr>
            <p:cNvPr id="342" name="SSH, FastX"/>
            <p:cNvSpPr txBox="1"/>
            <p:nvPr/>
          </p:nvSpPr>
          <p:spPr>
            <a:xfrm>
              <a:off x="0" y="0"/>
              <a:ext cx="1797596" cy="3378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SSH, FastX</a:t>
              </a:r>
            </a:p>
          </p:txBody>
        </p:sp>
        <p:sp>
          <p:nvSpPr>
            <p:cNvPr id="343" name="Line"/>
            <p:cNvSpPr/>
            <p:nvPr/>
          </p:nvSpPr>
          <p:spPr>
            <a:xfrm flipH="1">
              <a:off x="898797" y="349306"/>
              <a:ext cx="1" cy="971481"/>
            </a:xfrm>
            <a:prstGeom prst="line">
              <a:avLst/>
            </a:prstGeom>
            <a:noFill/>
            <a:ln w="12700" cap="flat">
              <a:solidFill>
                <a:srgbClr val="000000"/>
              </a:solidFill>
              <a:prstDash val="solid"/>
              <a:miter lim="800000"/>
              <a:tailEnd type="oval" w="med" len="med"/>
            </a:ln>
            <a:effectLst/>
          </p:spPr>
          <p:txBody>
            <a:bodyPr wrap="square" lIns="45719" tIns="45719" rIns="45719" bIns="45719" numCol="1" anchor="t">
              <a:noAutofit/>
            </a:bodyPr>
            <a:lstStyle/>
            <a:p>
              <a:endParaRPr/>
            </a:p>
          </p:txBody>
        </p:sp>
      </p:grpSp>
      <p:grpSp>
        <p:nvGrpSpPr>
          <p:cNvPr id="347" name="Group">
            <a:extLst>
              <a:ext uri="{C183D7F6-B498-43B3-948B-1728B52AA6E4}">
                <adec:decorative xmlns:adec="http://schemas.microsoft.com/office/drawing/2017/decorative" val="1"/>
              </a:ext>
            </a:extLst>
          </p:cNvPr>
          <p:cNvGrpSpPr/>
          <p:nvPr/>
        </p:nvGrpSpPr>
        <p:grpSpPr>
          <a:xfrm>
            <a:off x="5552597" y="2034242"/>
            <a:ext cx="1797597" cy="1477887"/>
            <a:chOff x="0" y="0"/>
            <a:chExt cx="1797595" cy="1477885"/>
          </a:xfrm>
        </p:grpSpPr>
        <p:sp>
          <p:nvSpPr>
            <p:cNvPr id="345" name="Scheduler (Slurm)"/>
            <p:cNvSpPr txBox="1"/>
            <p:nvPr/>
          </p:nvSpPr>
          <p:spPr>
            <a:xfrm>
              <a:off x="0" y="0"/>
              <a:ext cx="1797596" cy="6520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algn="ctr" defTabSz="1219169">
                <a:lnSpc>
                  <a:spcPct val="90000"/>
                </a:lnSpc>
                <a:spcBef>
                  <a:spcPts val="2200"/>
                </a:spcBef>
                <a:defRPr sz="2200">
                  <a:solidFill>
                    <a:srgbClr val="000000"/>
                  </a:solidFill>
                  <a:latin typeface="Myriad Pro"/>
                  <a:ea typeface="Myriad Pro"/>
                  <a:cs typeface="Myriad Pro"/>
                  <a:sym typeface="Myriad Pro"/>
                </a:defRPr>
              </a:pPr>
              <a:r>
                <a:t>Scheduler</a:t>
              </a:r>
              <a:br/>
              <a:r>
                <a:t>(Slurm)</a:t>
              </a:r>
            </a:p>
          </p:txBody>
        </p:sp>
        <p:sp>
          <p:nvSpPr>
            <p:cNvPr id="346" name="Line"/>
            <p:cNvSpPr/>
            <p:nvPr/>
          </p:nvSpPr>
          <p:spPr>
            <a:xfrm flipH="1">
              <a:off x="898798" y="670918"/>
              <a:ext cx="1" cy="806968"/>
            </a:xfrm>
            <a:prstGeom prst="line">
              <a:avLst/>
            </a:prstGeom>
            <a:noFill/>
            <a:ln w="12700" cap="flat">
              <a:solidFill>
                <a:srgbClr val="000000"/>
              </a:solidFill>
              <a:prstDash val="solid"/>
              <a:miter lim="800000"/>
              <a:tailEnd type="oval" w="med" len="me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44"/>
                                        </p:tgtEl>
                                        <p:attrNameLst>
                                          <p:attrName>style.visibility</p:attrName>
                                        </p:attrNameLst>
                                      </p:cBhvr>
                                      <p:to>
                                        <p:strVal val="visible"/>
                                      </p:to>
                                    </p:set>
                                    <p:anim calcmode="lin" valueType="num">
                                      <p:cBhvr>
                                        <p:cTn id="7" dur="1000" fill="hold"/>
                                        <p:tgtEl>
                                          <p:spTgt spid="344"/>
                                        </p:tgtEl>
                                        <p:attrNameLst>
                                          <p:attrName>ppt_x</p:attrName>
                                        </p:attrNameLst>
                                      </p:cBhvr>
                                      <p:tavLst>
                                        <p:tav tm="0">
                                          <p:val>
                                            <p:strVal val="#ppt_x"/>
                                          </p:val>
                                        </p:tav>
                                        <p:tav tm="100000">
                                          <p:val>
                                            <p:strVal val="#ppt_x"/>
                                          </p:val>
                                        </p:tav>
                                      </p:tavLst>
                                    </p:anim>
                                    <p:anim calcmode="lin" valueType="num">
                                      <p:cBhvr>
                                        <p:cTn id="8" dur="1000" fill="hold"/>
                                        <p:tgtEl>
                                          <p:spTgt spid="3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334"/>
                                        </p:tgtEl>
                                        <p:attrNameLst>
                                          <p:attrName>style.visibility</p:attrName>
                                        </p:attrNameLst>
                                      </p:cBhvr>
                                      <p:to>
                                        <p:strVal val="visible"/>
                                      </p:to>
                                    </p:set>
                                    <p:anim calcmode="lin" valueType="num">
                                      <p:cBhvr>
                                        <p:cTn id="13" dur="1000" fill="hold"/>
                                        <p:tgtEl>
                                          <p:spTgt spid="334"/>
                                        </p:tgtEl>
                                        <p:attrNameLst>
                                          <p:attrName>ppt_x</p:attrName>
                                        </p:attrNameLst>
                                      </p:cBhvr>
                                      <p:tavLst>
                                        <p:tav tm="0">
                                          <p:val>
                                            <p:strVal val="#ppt_x"/>
                                          </p:val>
                                        </p:tav>
                                        <p:tav tm="100000">
                                          <p:val>
                                            <p:strVal val="#ppt_x"/>
                                          </p:val>
                                        </p:tav>
                                      </p:tavLst>
                                    </p:anim>
                                    <p:anim calcmode="lin" valueType="num">
                                      <p:cBhvr>
                                        <p:cTn id="14" dur="10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347"/>
                                        </p:tgtEl>
                                        <p:attrNameLst>
                                          <p:attrName>style.visibility</p:attrName>
                                        </p:attrNameLst>
                                      </p:cBhvr>
                                      <p:to>
                                        <p:strVal val="visible"/>
                                      </p:to>
                                    </p:set>
                                    <p:anim calcmode="lin" valueType="num">
                                      <p:cBhvr>
                                        <p:cTn id="19" dur="1000" fill="hold"/>
                                        <p:tgtEl>
                                          <p:spTgt spid="347"/>
                                        </p:tgtEl>
                                        <p:attrNameLst>
                                          <p:attrName>ppt_x</p:attrName>
                                        </p:attrNameLst>
                                      </p:cBhvr>
                                      <p:tavLst>
                                        <p:tav tm="0">
                                          <p:val>
                                            <p:strVal val="#ppt_x"/>
                                          </p:val>
                                        </p:tav>
                                        <p:tav tm="100000">
                                          <p:val>
                                            <p:strVal val="#ppt_x"/>
                                          </p:val>
                                        </p:tav>
                                      </p:tavLst>
                                    </p:anim>
                                    <p:anim calcmode="lin" valueType="num">
                                      <p:cBhvr>
                                        <p:cTn id="20" dur="1000" fill="hold"/>
                                        <p:tgtEl>
                                          <p:spTgt spid="34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341"/>
                                        </p:tgtEl>
                                        <p:attrNameLst>
                                          <p:attrName>style.visibility</p:attrName>
                                        </p:attrNameLst>
                                      </p:cBhvr>
                                      <p:to>
                                        <p:strVal val="visible"/>
                                      </p:to>
                                    </p:set>
                                    <p:anim calcmode="lin" valueType="num">
                                      <p:cBhvr>
                                        <p:cTn id="25" dur="1000" fill="hold"/>
                                        <p:tgtEl>
                                          <p:spTgt spid="341"/>
                                        </p:tgtEl>
                                        <p:attrNameLst>
                                          <p:attrName>ppt_x</p:attrName>
                                        </p:attrNameLst>
                                      </p:cBhvr>
                                      <p:tavLst>
                                        <p:tav tm="0">
                                          <p:val>
                                            <p:strVal val="#ppt_x"/>
                                          </p:val>
                                        </p:tav>
                                        <p:tav tm="100000">
                                          <p:val>
                                            <p:strVal val="#ppt_x"/>
                                          </p:val>
                                        </p:tav>
                                      </p:tavLst>
                                    </p:anim>
                                    <p:anim calcmode="lin" valueType="num">
                                      <p:cBhvr>
                                        <p:cTn id="26" dur="1000" fill="hold"/>
                                        <p:tgtEl>
                                          <p:spTgt spid="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2" animBg="1" advAuto="0"/>
      <p:bldP spid="341" grpId="4" animBg="1" advAuto="0"/>
      <p:bldP spid="344" grpId="1" animBg="1" advAuto="0"/>
      <p:bldP spid="347"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F3E9-9EA1-5783-1E5A-0A7A44A0E530}"/>
              </a:ext>
            </a:extLst>
          </p:cNvPr>
          <p:cNvSpPr>
            <a:spLocks noGrp="1"/>
          </p:cNvSpPr>
          <p:nvPr>
            <p:ph type="title" idx="4294967295"/>
          </p:nvPr>
        </p:nvSpPr>
        <p:spPr>
          <a:xfrm>
            <a:off x="586406" y="6858000"/>
            <a:ext cx="11019185" cy="4303645"/>
          </a:xfrm>
        </p:spPr>
        <p:txBody>
          <a:bodyPr lIns="45719" rIns="45719" anchor="t">
            <a:normAutofit/>
          </a:bodyPr>
          <a:lstStyle/>
          <a:p>
            <a:r>
              <a:rPr lang="en-US" dirty="0"/>
              <a:t>Presentation structure</a:t>
            </a:r>
          </a:p>
        </p:txBody>
      </p:sp>
      <p:sp>
        <p:nvSpPr>
          <p:cNvPr id="349" name="There are many ways to use Python at the Center for High Performance Computing.…"/>
          <p:cNvSpPr txBox="1"/>
          <p:nvPr/>
        </p:nvSpPr>
        <p:spPr>
          <a:xfrm>
            <a:off x="986189" y="323020"/>
            <a:ext cx="10219622"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a:defRPr sz="2200">
                <a:solidFill>
                  <a:srgbClr val="000000"/>
                </a:solidFill>
                <a:latin typeface="Myriad Pro"/>
                <a:ea typeface="Myriad Pro"/>
                <a:cs typeface="Myriad Pro"/>
                <a:sym typeface="Myriad Pro"/>
              </a:defRPr>
            </a:pPr>
            <a:r>
              <a:t>There are many ways to use Python at the Center for High Performance Computing.</a:t>
            </a:r>
          </a:p>
          <a:p>
            <a:pPr algn="ctr" defTabSz="412750">
              <a:spcBef>
                <a:spcPts val="1000"/>
              </a:spcBef>
              <a:defRPr sz="2000">
                <a:solidFill>
                  <a:srgbClr val="000000"/>
                </a:solidFill>
                <a:latin typeface="Myriad Pro"/>
                <a:ea typeface="Myriad Pro"/>
                <a:cs typeface="Myriad Pro"/>
                <a:sym typeface="Myriad Pro"/>
              </a:defRPr>
            </a:pPr>
            <a:r>
              <a:t>In this presentation, we’ll focus on the most effective strategies.</a:t>
            </a:r>
          </a:p>
        </p:txBody>
      </p:sp>
      <p:sp>
        <p:nvSpPr>
          <p:cNvPr id="350" name="Rounded Rectangle">
            <a:extLst>
              <a:ext uri="{C183D7F6-B498-43B3-948B-1728B52AA6E4}">
                <adec:decorative xmlns:adec="http://schemas.microsoft.com/office/drawing/2017/decorative" val="1"/>
              </a:ext>
            </a:extLst>
          </p:cNvPr>
          <p:cNvSpPr/>
          <p:nvPr/>
        </p:nvSpPr>
        <p:spPr>
          <a:xfrm>
            <a:off x="745151" y="1554701"/>
            <a:ext cx="10701698" cy="2024217"/>
          </a:xfrm>
          <a:prstGeom prst="roundRect">
            <a:avLst>
              <a:gd name="adj" fmla="val 4706"/>
            </a:avLst>
          </a:prstGeom>
          <a:solidFill>
            <a:srgbClr val="D0EBFF"/>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51" name="Rounded Rectangle">
            <a:extLst>
              <a:ext uri="{C183D7F6-B498-43B3-948B-1728B52AA6E4}">
                <adec:decorative xmlns:adec="http://schemas.microsoft.com/office/drawing/2017/decorative" val="1"/>
              </a:ext>
            </a:extLst>
          </p:cNvPr>
          <p:cNvSpPr/>
          <p:nvPr/>
        </p:nvSpPr>
        <p:spPr>
          <a:xfrm>
            <a:off x="4521696" y="1664883"/>
            <a:ext cx="3148608"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53" name="Circle">
            <a:extLst>
              <a:ext uri="{C183D7F6-B498-43B3-948B-1728B52AA6E4}">
                <adec:decorative xmlns:adec="http://schemas.microsoft.com/office/drawing/2017/decorative" val="1"/>
              </a:ext>
            </a:extLst>
          </p:cNvPr>
          <p:cNvSpPr/>
          <p:nvPr/>
        </p:nvSpPr>
        <p:spPr>
          <a:xfrm>
            <a:off x="5770846" y="1346079"/>
            <a:ext cx="650308" cy="650308"/>
          </a:xfrm>
          <a:prstGeom prst="ellipse">
            <a:avLst/>
          </a:prstGeom>
          <a:solidFill>
            <a:srgbClr val="A5D8FF"/>
          </a:solidFill>
          <a:ln w="25400">
            <a:solidFill>
              <a:srgbClr val="FFFFFF"/>
            </a:solidFill>
            <a:miter/>
          </a:ln>
        </p:spPr>
        <p:txBody>
          <a:bodyPr lIns="45719" rIns="45719" anchor="ctr"/>
          <a:lstStyle/>
          <a:p>
            <a:endParaRPr/>
          </a:p>
        </p:txBody>
      </p:sp>
      <p:sp>
        <p:nvSpPr>
          <p:cNvPr id="355" name="Rounded Rectangle">
            <a:extLst>
              <a:ext uri="{C183D7F6-B498-43B3-948B-1728B52AA6E4}">
                <adec:decorative xmlns:adec="http://schemas.microsoft.com/office/drawing/2017/decorative" val="1"/>
              </a:ext>
            </a:extLst>
          </p:cNvPr>
          <p:cNvSpPr/>
          <p:nvPr/>
        </p:nvSpPr>
        <p:spPr>
          <a:xfrm>
            <a:off x="1086381" y="1664883"/>
            <a:ext cx="3148608"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56" name="Circle">
            <a:extLst>
              <a:ext uri="{C183D7F6-B498-43B3-948B-1728B52AA6E4}">
                <adec:decorative xmlns:adec="http://schemas.microsoft.com/office/drawing/2017/decorative" val="1"/>
              </a:ext>
            </a:extLst>
          </p:cNvPr>
          <p:cNvSpPr/>
          <p:nvPr/>
        </p:nvSpPr>
        <p:spPr>
          <a:xfrm>
            <a:off x="2335531" y="1346079"/>
            <a:ext cx="650308" cy="650308"/>
          </a:xfrm>
          <a:prstGeom prst="ellipse">
            <a:avLst/>
          </a:prstGeom>
          <a:solidFill>
            <a:srgbClr val="A5D8FF"/>
          </a:solidFill>
          <a:ln w="25400">
            <a:solidFill>
              <a:srgbClr val="FFFFFF"/>
            </a:solidFill>
            <a:miter/>
          </a:ln>
        </p:spPr>
        <p:txBody>
          <a:bodyPr lIns="45719" rIns="45719" anchor="ctr"/>
          <a:lstStyle/>
          <a:p>
            <a:endParaRPr/>
          </a:p>
        </p:txBody>
      </p:sp>
      <p:pic>
        <p:nvPicPr>
          <p:cNvPr id="358" name="Terminal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08285" y="1518833"/>
            <a:ext cx="304801" cy="304801"/>
          </a:xfrm>
          <a:prstGeom prst="rect">
            <a:avLst/>
          </a:prstGeom>
          <a:ln w="12700">
            <a:miter lim="400000"/>
          </a:ln>
        </p:spPr>
      </p:pic>
      <p:sp>
        <p:nvSpPr>
          <p:cNvPr id="359" name="Rounded Rectangle">
            <a:extLst>
              <a:ext uri="{C183D7F6-B498-43B3-948B-1728B52AA6E4}">
                <adec:decorative xmlns:adec="http://schemas.microsoft.com/office/drawing/2017/decorative" val="1"/>
              </a:ext>
            </a:extLst>
          </p:cNvPr>
          <p:cNvSpPr/>
          <p:nvPr/>
        </p:nvSpPr>
        <p:spPr>
          <a:xfrm>
            <a:off x="7957011" y="1664883"/>
            <a:ext cx="3148609"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54" name="Running Python on login nodes"/>
          <p:cNvSpPr txBox="1"/>
          <p:nvPr/>
        </p:nvSpPr>
        <p:spPr>
          <a:xfrm>
            <a:off x="3497856" y="3086402"/>
            <a:ext cx="5196287"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login nodes</a:t>
            </a:r>
          </a:p>
        </p:txBody>
      </p:sp>
      <p:sp>
        <p:nvSpPr>
          <p:cNvPr id="357" name="Command line (SSH)"/>
          <p:cNvSpPr txBox="1"/>
          <p:nvPr/>
        </p:nvSpPr>
        <p:spPr>
          <a:xfrm>
            <a:off x="1171186" y="2231649"/>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Command line (SSH)</a:t>
            </a:r>
          </a:p>
        </p:txBody>
      </p:sp>
      <p:sp>
        <p:nvSpPr>
          <p:cNvPr id="352" name="FastX"/>
          <p:cNvSpPr txBox="1"/>
          <p:nvPr/>
        </p:nvSpPr>
        <p:spPr>
          <a:xfrm>
            <a:off x="4606501" y="2231649"/>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FastX</a:t>
            </a:r>
          </a:p>
        </p:txBody>
      </p:sp>
      <p:sp>
        <p:nvSpPr>
          <p:cNvPr id="360" name="Open OnDemand"/>
          <p:cNvSpPr txBox="1"/>
          <p:nvPr/>
        </p:nvSpPr>
        <p:spPr>
          <a:xfrm>
            <a:off x="8041816" y="2231649"/>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Open OnDemand</a:t>
            </a:r>
          </a:p>
        </p:txBody>
      </p:sp>
      <p:sp>
        <p:nvSpPr>
          <p:cNvPr id="361" name="Circle">
            <a:extLst>
              <a:ext uri="{C183D7F6-B498-43B3-948B-1728B52AA6E4}">
                <adec:decorative xmlns:adec="http://schemas.microsoft.com/office/drawing/2017/decorative" val="1"/>
              </a:ext>
            </a:extLst>
          </p:cNvPr>
          <p:cNvSpPr/>
          <p:nvPr/>
        </p:nvSpPr>
        <p:spPr>
          <a:xfrm>
            <a:off x="9206161" y="1346079"/>
            <a:ext cx="650308" cy="650308"/>
          </a:xfrm>
          <a:prstGeom prst="ellipse">
            <a:avLst/>
          </a:prstGeom>
          <a:solidFill>
            <a:srgbClr val="A5D8FF"/>
          </a:solidFill>
          <a:ln w="25400">
            <a:solidFill>
              <a:srgbClr val="FFFFFF"/>
            </a:solidFill>
            <a:miter/>
          </a:ln>
        </p:spPr>
        <p:txBody>
          <a:bodyPr lIns="45719" rIns="45719" anchor="ctr"/>
          <a:lstStyle/>
          <a:p>
            <a:endParaRPr/>
          </a:p>
        </p:txBody>
      </p:sp>
      <p:pic>
        <p:nvPicPr>
          <p:cNvPr id="362" name="Web icon">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78915" y="1518833"/>
            <a:ext cx="304801" cy="304801"/>
          </a:xfrm>
          <a:prstGeom prst="rect">
            <a:avLst/>
          </a:prstGeom>
          <a:ln w="12700">
            <a:miter lim="400000"/>
          </a:ln>
        </p:spPr>
      </p:pic>
      <p:pic>
        <p:nvPicPr>
          <p:cNvPr id="363" name="Monitor icon" descr="Monitor icon"/>
          <p:cNvPicPr>
            <a:picLocks noChangeAspect="1"/>
          </p:cNvPicPr>
          <p:nvPr/>
        </p:nvPicPr>
        <p:blipFill>
          <a:blip r:embed="rId5"/>
          <a:stretch>
            <a:fillRect/>
          </a:stretch>
        </p:blipFill>
        <p:spPr>
          <a:xfrm>
            <a:off x="5943600" y="1518832"/>
            <a:ext cx="304800" cy="304801"/>
          </a:xfrm>
          <a:prstGeom prst="rect">
            <a:avLst/>
          </a:prstGeom>
          <a:ln w="12700">
            <a:miter lim="400000"/>
          </a:ln>
        </p:spPr>
      </p:pic>
      <p:sp>
        <p:nvSpPr>
          <p:cNvPr id="364" name="Rounded Rectangle">
            <a:extLst>
              <a:ext uri="{C183D7F6-B498-43B3-948B-1728B52AA6E4}">
                <adec:decorative xmlns:adec="http://schemas.microsoft.com/office/drawing/2017/decorative" val="1"/>
              </a:ext>
            </a:extLst>
          </p:cNvPr>
          <p:cNvSpPr/>
          <p:nvPr/>
        </p:nvSpPr>
        <p:spPr>
          <a:xfrm>
            <a:off x="745151" y="4035898"/>
            <a:ext cx="10701698" cy="2024218"/>
          </a:xfrm>
          <a:prstGeom prst="roundRect">
            <a:avLst>
              <a:gd name="adj" fmla="val 4706"/>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65" name="Rounded Rectangle">
            <a:extLst>
              <a:ext uri="{C183D7F6-B498-43B3-948B-1728B52AA6E4}">
                <adec:decorative xmlns:adec="http://schemas.microsoft.com/office/drawing/2017/decorative" val="1"/>
              </a:ext>
            </a:extLst>
          </p:cNvPr>
          <p:cNvSpPr/>
          <p:nvPr/>
        </p:nvSpPr>
        <p:spPr>
          <a:xfrm>
            <a:off x="4521696" y="4146080"/>
            <a:ext cx="3148608"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67" name="Circle">
            <a:extLst>
              <a:ext uri="{C183D7F6-B498-43B3-948B-1728B52AA6E4}">
                <adec:decorative xmlns:adec="http://schemas.microsoft.com/office/drawing/2017/decorative" val="1"/>
              </a:ext>
            </a:extLst>
          </p:cNvPr>
          <p:cNvSpPr/>
          <p:nvPr/>
        </p:nvSpPr>
        <p:spPr>
          <a:xfrm>
            <a:off x="5770846" y="3827276"/>
            <a:ext cx="650308" cy="650308"/>
          </a:xfrm>
          <a:prstGeom prst="ellipse">
            <a:avLst/>
          </a:prstGeom>
          <a:solidFill>
            <a:srgbClr val="FFD8A8"/>
          </a:solidFill>
          <a:ln w="25400">
            <a:solidFill>
              <a:srgbClr val="FFFFFF"/>
            </a:solidFill>
            <a:miter/>
          </a:ln>
        </p:spPr>
        <p:txBody>
          <a:bodyPr lIns="45719" rIns="45719" anchor="ctr"/>
          <a:lstStyle/>
          <a:p>
            <a:endParaRPr/>
          </a:p>
        </p:txBody>
      </p:sp>
      <p:sp>
        <p:nvSpPr>
          <p:cNvPr id="368" name="Running Python on compute nodes"/>
          <p:cNvSpPr txBox="1"/>
          <p:nvPr/>
        </p:nvSpPr>
        <p:spPr>
          <a:xfrm>
            <a:off x="3497856" y="5567599"/>
            <a:ext cx="5196287"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compute nodes</a:t>
            </a:r>
          </a:p>
        </p:txBody>
      </p:sp>
      <p:sp>
        <p:nvSpPr>
          <p:cNvPr id="369" name="Rounded Rectangle">
            <a:extLst>
              <a:ext uri="{C183D7F6-B498-43B3-948B-1728B52AA6E4}">
                <adec:decorative xmlns:adec="http://schemas.microsoft.com/office/drawing/2017/decorative" val="1"/>
              </a:ext>
            </a:extLst>
          </p:cNvPr>
          <p:cNvSpPr/>
          <p:nvPr/>
        </p:nvSpPr>
        <p:spPr>
          <a:xfrm>
            <a:off x="1086381" y="4146080"/>
            <a:ext cx="3148608"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70" name="Circle">
            <a:extLst>
              <a:ext uri="{C183D7F6-B498-43B3-948B-1728B52AA6E4}">
                <adec:decorative xmlns:adec="http://schemas.microsoft.com/office/drawing/2017/decorative" val="1"/>
              </a:ext>
            </a:extLst>
          </p:cNvPr>
          <p:cNvSpPr/>
          <p:nvPr/>
        </p:nvSpPr>
        <p:spPr>
          <a:xfrm>
            <a:off x="2335531" y="3827276"/>
            <a:ext cx="650308" cy="650308"/>
          </a:xfrm>
          <a:prstGeom prst="ellipse">
            <a:avLst/>
          </a:prstGeom>
          <a:solidFill>
            <a:srgbClr val="FFD8A8"/>
          </a:solidFill>
          <a:ln w="25400">
            <a:solidFill>
              <a:srgbClr val="FFFFFF"/>
            </a:solidFill>
            <a:miter/>
          </a:ln>
        </p:spPr>
        <p:txBody>
          <a:bodyPr lIns="45719" rIns="45719" anchor="ctr"/>
          <a:lstStyle/>
          <a:p>
            <a:endParaRPr/>
          </a:p>
        </p:txBody>
      </p:sp>
      <p:sp>
        <p:nvSpPr>
          <p:cNvPr id="372" name="Rounded Rectangle">
            <a:extLst>
              <a:ext uri="{C183D7F6-B498-43B3-948B-1728B52AA6E4}">
                <adec:decorative xmlns:adec="http://schemas.microsoft.com/office/drawing/2017/decorative" val="1"/>
              </a:ext>
            </a:extLst>
          </p:cNvPr>
          <p:cNvSpPr/>
          <p:nvPr/>
        </p:nvSpPr>
        <p:spPr>
          <a:xfrm>
            <a:off x="7957011" y="4146080"/>
            <a:ext cx="3148609"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71" name="Open OnDemand"/>
          <p:cNvSpPr txBox="1"/>
          <p:nvPr/>
        </p:nvSpPr>
        <p:spPr>
          <a:xfrm>
            <a:off x="1171186" y="4712846"/>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Open OnDemand</a:t>
            </a:r>
          </a:p>
        </p:txBody>
      </p:sp>
      <p:sp>
        <p:nvSpPr>
          <p:cNvPr id="366" name="Command line (salloc)"/>
          <p:cNvSpPr txBox="1"/>
          <p:nvPr/>
        </p:nvSpPr>
        <p:spPr>
          <a:xfrm>
            <a:off x="4606501" y="4712846"/>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Command line (salloc)</a:t>
            </a:r>
          </a:p>
        </p:txBody>
      </p:sp>
      <p:sp>
        <p:nvSpPr>
          <p:cNvPr id="373" name="Batch scripts (sbatch)"/>
          <p:cNvSpPr txBox="1"/>
          <p:nvPr/>
        </p:nvSpPr>
        <p:spPr>
          <a:xfrm>
            <a:off x="8041816" y="4712846"/>
            <a:ext cx="297899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Batch scripts (sbatch)</a:t>
            </a:r>
          </a:p>
        </p:txBody>
      </p:sp>
      <p:sp>
        <p:nvSpPr>
          <p:cNvPr id="374" name="Circle">
            <a:extLst>
              <a:ext uri="{C183D7F6-B498-43B3-948B-1728B52AA6E4}">
                <adec:decorative xmlns:adec="http://schemas.microsoft.com/office/drawing/2017/decorative" val="1"/>
              </a:ext>
            </a:extLst>
          </p:cNvPr>
          <p:cNvSpPr/>
          <p:nvPr/>
        </p:nvSpPr>
        <p:spPr>
          <a:xfrm>
            <a:off x="9206161" y="3827276"/>
            <a:ext cx="650308" cy="650308"/>
          </a:xfrm>
          <a:prstGeom prst="ellipse">
            <a:avLst/>
          </a:prstGeom>
          <a:solidFill>
            <a:srgbClr val="FFD8A8"/>
          </a:solidFill>
          <a:ln w="25400">
            <a:solidFill>
              <a:srgbClr val="FFFFFF"/>
            </a:solidFill>
            <a:miter/>
          </a:ln>
        </p:spPr>
        <p:txBody>
          <a:bodyPr lIns="45719" rIns="45719" anchor="ctr"/>
          <a:lstStyle/>
          <a:p>
            <a:endParaRPr/>
          </a:p>
        </p:txBody>
      </p:sp>
      <p:pic>
        <p:nvPicPr>
          <p:cNvPr id="375" name="Web icon">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08285" y="4000030"/>
            <a:ext cx="304801" cy="304801"/>
          </a:xfrm>
          <a:prstGeom prst="rect">
            <a:avLst/>
          </a:prstGeom>
          <a:ln w="12700">
            <a:miter lim="400000"/>
          </a:ln>
        </p:spPr>
      </p:pic>
      <p:pic>
        <p:nvPicPr>
          <p:cNvPr id="376" name="Terminal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43600" y="4000030"/>
            <a:ext cx="304800" cy="304801"/>
          </a:xfrm>
          <a:prstGeom prst="rect">
            <a:avLst/>
          </a:prstGeom>
          <a:ln w="12700">
            <a:miter lim="400000"/>
          </a:ln>
        </p:spPr>
      </p:pic>
      <p:pic>
        <p:nvPicPr>
          <p:cNvPr id="377" name="Script icon">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78915" y="4000030"/>
            <a:ext cx="304801" cy="304801"/>
          </a:xfrm>
          <a:prstGeom prst="rect">
            <a:avLst/>
          </a:prstGeom>
          <a:ln w="12700">
            <a:miter lim="400000"/>
          </a:ln>
        </p:spPr>
      </p:pic>
      <p:pic>
        <p:nvPicPr>
          <p:cNvPr id="378" name="Microscope icon">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829039" y="3102911"/>
            <a:ext cx="304801" cy="304801"/>
          </a:xfrm>
          <a:prstGeom prst="rect">
            <a:avLst/>
          </a:prstGeom>
          <a:ln w="12700">
            <a:miter lim="400000"/>
          </a:ln>
        </p:spPr>
      </p:pic>
      <p:pic>
        <p:nvPicPr>
          <p:cNvPr id="379" name="Factory icon">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587739" y="5584109"/>
            <a:ext cx="304801" cy="304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ounded Rectangle">
            <a:extLst>
              <a:ext uri="{C183D7F6-B498-43B3-948B-1728B52AA6E4}">
                <adec:decorative xmlns:adec="http://schemas.microsoft.com/office/drawing/2017/decorative" val="1"/>
              </a:ext>
            </a:extLst>
          </p:cNvPr>
          <p:cNvSpPr/>
          <p:nvPr/>
        </p:nvSpPr>
        <p:spPr>
          <a:xfrm>
            <a:off x="745151" y="-1357832"/>
            <a:ext cx="10701698" cy="2212663"/>
          </a:xfrm>
          <a:prstGeom prst="roundRect">
            <a:avLst>
              <a:gd name="adj" fmla="val 4305"/>
            </a:avLst>
          </a:prstGeom>
          <a:solidFill>
            <a:srgbClr val="D0EBFF"/>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82"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83" name="Running Python on login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login nodes</a:t>
            </a:r>
          </a:p>
        </p:txBody>
      </p:sp>
      <p:sp>
        <p:nvSpPr>
          <p:cNvPr id="384" name="Rounded Rectangle">
            <a:extLst>
              <a:ext uri="{C183D7F6-B498-43B3-948B-1728B52AA6E4}">
                <adec:decorative xmlns:adec="http://schemas.microsoft.com/office/drawing/2017/decorative" val="1"/>
              </a:ext>
            </a:extLst>
          </p:cNvPr>
          <p:cNvSpPr/>
          <p:nvPr/>
        </p:nvSpPr>
        <p:spPr>
          <a:xfrm>
            <a:off x="1086381" y="-751828"/>
            <a:ext cx="3148608"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85" name="Command line (SSH)"/>
          <p:cNvSpPr txBox="1">
            <a:spLocks noGrp="1"/>
          </p:cNvSpPr>
          <p:nvPr>
            <p:ph type="title" idx="4294967295"/>
          </p:nvPr>
        </p:nvSpPr>
        <p:spPr>
          <a:xfrm>
            <a:off x="1171186"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Command line (SSH)</a:t>
            </a:r>
          </a:p>
        </p:txBody>
      </p:sp>
      <p:sp>
        <p:nvSpPr>
          <p:cNvPr id="386"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88" name="You can connect to a login node with SSH, load a Python module, and run the Python interpreter to work interactively or run scripts."/>
          <p:cNvSpPr txBox="1"/>
          <p:nvPr/>
        </p:nvSpPr>
        <p:spPr>
          <a:xfrm>
            <a:off x="1285416" y="1425175"/>
            <a:ext cx="9621168"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You can connect to a login node with SSH, load a Python module, and run the Python interpreter to work interactively or run scripts.</a:t>
            </a:r>
          </a:p>
        </p:txBody>
      </p:sp>
      <p:pic>
        <p:nvPicPr>
          <p:cNvPr id="387" name="Image of a macOS terminal with an SSH connection. The user has run “module load python3” and then “python3” to start the Python interpreter." descr="Image of a macOS terminal with an SSH connection. The user has run “module load python3” and then “python3” to start the Python interpreter."/>
          <p:cNvPicPr>
            <a:picLocks noChangeAspect="1"/>
          </p:cNvPicPr>
          <p:nvPr/>
        </p:nvPicPr>
        <p:blipFill>
          <a:blip r:embed="rId2"/>
          <a:stretch>
            <a:fillRect/>
          </a:stretch>
        </p:blipFill>
        <p:spPr>
          <a:xfrm>
            <a:off x="1281003" y="2647537"/>
            <a:ext cx="9629994" cy="3543838"/>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Rounded Rectangle">
            <a:extLst>
              <a:ext uri="{C183D7F6-B498-43B3-948B-1728B52AA6E4}">
                <adec:decorative xmlns:adec="http://schemas.microsoft.com/office/drawing/2017/decorative" val="1"/>
              </a:ext>
            </a:extLst>
          </p:cNvPr>
          <p:cNvSpPr/>
          <p:nvPr/>
        </p:nvSpPr>
        <p:spPr>
          <a:xfrm>
            <a:off x="745151" y="-1357832"/>
            <a:ext cx="10701698" cy="2212663"/>
          </a:xfrm>
          <a:prstGeom prst="roundRect">
            <a:avLst>
              <a:gd name="adj" fmla="val 4305"/>
            </a:avLst>
          </a:prstGeom>
          <a:solidFill>
            <a:srgbClr val="D0EBFF"/>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91" name="Rounded Rectangle">
            <a:extLst>
              <a:ext uri="{C183D7F6-B498-43B3-948B-1728B52AA6E4}">
                <adec:decorative xmlns:adec="http://schemas.microsoft.com/office/drawing/2017/decorative" val="1"/>
              </a:ext>
            </a:extLst>
          </p:cNvPr>
          <p:cNvSpPr/>
          <p:nvPr/>
        </p:nvSpPr>
        <p:spPr>
          <a:xfrm>
            <a:off x="4521696" y="-751828"/>
            <a:ext cx="3148608"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93" name="Running Python on login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login nodes</a:t>
            </a:r>
          </a:p>
        </p:txBody>
      </p:sp>
      <p:sp>
        <p:nvSpPr>
          <p:cNvPr id="392" name="FastX"/>
          <p:cNvSpPr txBox="1">
            <a:spLocks noGrp="1"/>
          </p:cNvSpPr>
          <p:nvPr>
            <p:ph type="title" idx="4294967295"/>
          </p:nvPr>
        </p:nvSpPr>
        <p:spPr>
          <a:xfrm>
            <a:off x="4606501"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err="1">
                <a:ln>
                  <a:noFill/>
                </a:ln>
                <a:solidFill>
                  <a:srgbClr val="000000"/>
                </a:solidFill>
                <a:effectLst/>
                <a:uLnTx/>
                <a:uFillTx/>
                <a:latin typeface="Myriad Pro"/>
                <a:ea typeface="Myriad Pro"/>
                <a:cs typeface="Myriad Pro"/>
                <a:sym typeface="Myriad Pro"/>
              </a:rPr>
              <a:t>FastX</a:t>
            </a:r>
            <a:endPar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endParaRPr>
          </a:p>
        </p:txBody>
      </p:sp>
      <p:sp>
        <p:nvSpPr>
          <p:cNvPr id="394" name="Rounded Rectangle">
            <a:extLst>
              <a:ext uri="{C183D7F6-B498-43B3-948B-1728B52AA6E4}">
                <adec:decorative xmlns:adec="http://schemas.microsoft.com/office/drawing/2017/decorative" val="1"/>
              </a:ext>
            </a:extLst>
          </p:cNvPr>
          <p:cNvSpPr/>
          <p:nvPr/>
        </p:nvSpPr>
        <p:spPr>
          <a:xfrm>
            <a:off x="1086381" y="-1247651"/>
            <a:ext cx="3148608"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95"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397" name="You can also use FastX to connect to a login node. This will allow you to work with a desktop environment and maintain persistent sessions. You can use FastX from a web browser or a client you install on your own computer."/>
          <p:cNvSpPr txBox="1"/>
          <p:nvPr/>
        </p:nvSpPr>
        <p:spPr>
          <a:xfrm>
            <a:off x="1285416" y="1475491"/>
            <a:ext cx="9621168" cy="96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You can also use FastX to connect to a login node. This will allow you to </a:t>
            </a:r>
            <a:r>
              <a:rPr b="1"/>
              <a:t>work with a desktop environment</a:t>
            </a:r>
            <a:r>
              <a:t> and </a:t>
            </a:r>
            <a:r>
              <a:rPr b="1"/>
              <a:t>maintain persistent sessions</a:t>
            </a:r>
            <a:r>
              <a:t>. You can use FastX from a web browser or a client you install on your own computer.</a:t>
            </a:r>
          </a:p>
        </p:txBody>
      </p:sp>
      <p:pic>
        <p:nvPicPr>
          <p:cNvPr id="396" name="Screenshot of a FastX connection. The user is running a desktop session in their browser, and they have run “module load python3” and “python3” to start the Python interpreter." descr="Screenshot of a FastX connection. The user is running a desktop session in their browser, and they have run “module load python3” and “python3” to start the Python interpreter."/>
          <p:cNvPicPr>
            <a:picLocks noChangeAspect="1"/>
          </p:cNvPicPr>
          <p:nvPr/>
        </p:nvPicPr>
        <p:blipFill>
          <a:blip r:embed="rId2"/>
          <a:stretch>
            <a:fillRect/>
          </a:stretch>
        </p:blipFill>
        <p:spPr>
          <a:xfrm>
            <a:off x="1285416" y="3062368"/>
            <a:ext cx="9320251" cy="311035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ounded Rectangle">
            <a:extLst>
              <a:ext uri="{C183D7F6-B498-43B3-948B-1728B52AA6E4}">
                <adec:decorative xmlns:adec="http://schemas.microsoft.com/office/drawing/2017/decorative" val="1"/>
              </a:ext>
            </a:extLst>
          </p:cNvPr>
          <p:cNvSpPr/>
          <p:nvPr/>
        </p:nvSpPr>
        <p:spPr>
          <a:xfrm>
            <a:off x="745151" y="-1357832"/>
            <a:ext cx="10701698" cy="2212663"/>
          </a:xfrm>
          <a:prstGeom prst="roundRect">
            <a:avLst>
              <a:gd name="adj" fmla="val 4305"/>
            </a:avLst>
          </a:prstGeom>
          <a:solidFill>
            <a:srgbClr val="D0EBFF"/>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00"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01" name="Running Python on login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login nodes</a:t>
            </a:r>
          </a:p>
        </p:txBody>
      </p:sp>
      <p:sp>
        <p:nvSpPr>
          <p:cNvPr id="402" name="Rounded Rectangle">
            <a:extLst>
              <a:ext uri="{C183D7F6-B498-43B3-948B-1728B52AA6E4}">
                <adec:decorative xmlns:adec="http://schemas.microsoft.com/office/drawing/2017/decorative" val="1"/>
              </a:ext>
            </a:extLst>
          </p:cNvPr>
          <p:cNvSpPr/>
          <p:nvPr/>
        </p:nvSpPr>
        <p:spPr>
          <a:xfrm>
            <a:off x="1086381" y="-1247651"/>
            <a:ext cx="3148608" cy="1172644"/>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03" name="Rounded Rectangle">
            <a:extLst>
              <a:ext uri="{C183D7F6-B498-43B3-948B-1728B52AA6E4}">
                <adec:decorative xmlns:adec="http://schemas.microsoft.com/office/drawing/2017/decorative" val="1"/>
              </a:ext>
            </a:extLst>
          </p:cNvPr>
          <p:cNvSpPr/>
          <p:nvPr/>
        </p:nvSpPr>
        <p:spPr>
          <a:xfrm>
            <a:off x="7957011" y="-751828"/>
            <a:ext cx="3148609" cy="1172643"/>
          </a:xfrm>
          <a:prstGeom prst="roundRect">
            <a:avLst>
              <a:gd name="adj" fmla="val 8123"/>
            </a:avLst>
          </a:prstGeom>
          <a:solidFill>
            <a:srgbClr val="A5D8FF"/>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04" name="Open OnDemand"/>
          <p:cNvSpPr txBox="1">
            <a:spLocks noGrp="1"/>
          </p:cNvSpPr>
          <p:nvPr>
            <p:ph type="title" idx="4294967295"/>
          </p:nvPr>
        </p:nvSpPr>
        <p:spPr>
          <a:xfrm>
            <a:off x="8041816"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Open OnDemand</a:t>
            </a:r>
          </a:p>
        </p:txBody>
      </p:sp>
      <p:sp>
        <p:nvSpPr>
          <p:cNvPr id="406" name="You can use a web browser to quickly access a terminal on a login node through “Shell Access” on Open OnDemand."/>
          <p:cNvSpPr txBox="1"/>
          <p:nvPr/>
        </p:nvSpPr>
        <p:spPr>
          <a:xfrm>
            <a:off x="1285416" y="1581135"/>
            <a:ext cx="9621168"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You can use a web browser to quickly access a terminal on a login node through “Shell Access” on Open OnDemand.</a:t>
            </a:r>
          </a:p>
        </p:txBody>
      </p:sp>
      <p:pic>
        <p:nvPicPr>
          <p:cNvPr id="405" name="Screenshot of Open OnDemand. The user has highlighted “Granite Shell Access,” which would allow them to access the command line on a login node from their web browser." descr="Screenshot of Open OnDemand. The user has highlighted “Granite Shell Access,” which would allow them to access the command line on a login node from their web browser."/>
          <p:cNvPicPr>
            <a:picLocks noChangeAspect="1"/>
          </p:cNvPicPr>
          <p:nvPr/>
        </p:nvPicPr>
        <p:blipFill>
          <a:blip r:embed="rId2"/>
          <a:stretch>
            <a:fillRect/>
          </a:stretch>
        </p:blipFill>
        <p:spPr>
          <a:xfrm>
            <a:off x="1285416" y="2959458"/>
            <a:ext cx="8482581" cy="3083260"/>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cope of this presentation"/>
          <p:cNvSpPr txBox="1">
            <a:spLocks noGrp="1"/>
          </p:cNvSpPr>
          <p:nvPr>
            <p:ph type="title" idx="4294967295"/>
          </p:nvPr>
        </p:nvSpPr>
        <p:spPr>
          <a:xfrm>
            <a:off x="1769693" y="1914841"/>
            <a:ext cx="4479443"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Scope of this presentation</a:t>
            </a:r>
          </a:p>
        </p:txBody>
      </p:sp>
      <p:sp>
        <p:nvSpPr>
          <p:cNvPr id="236" name="This presentation is an overview of strategies for using Python on systems at the CHPC. It is not an introduction to the Python language itself; for this, see the CHPC’s Introduction to Python series.…"/>
          <p:cNvSpPr txBox="1"/>
          <p:nvPr/>
        </p:nvSpPr>
        <p:spPr>
          <a:xfrm>
            <a:off x="1285416" y="3062796"/>
            <a:ext cx="9621168" cy="188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This presentation is an </a:t>
            </a:r>
            <a:r>
              <a:rPr b="1"/>
              <a:t>overview of strategies for using Python on systems at the CHPC</a:t>
            </a:r>
            <a:r>
              <a:t>. It is not an introduction to the Python language itself; for this, see the CHPC’s </a:t>
            </a:r>
            <a:r>
              <a:rPr i="1"/>
              <a:t>Introduction to Python</a:t>
            </a:r>
            <a:r>
              <a:t> series.</a:t>
            </a:r>
          </a:p>
          <a:p>
            <a:pPr defTabSz="1219169">
              <a:lnSpc>
                <a:spcPct val="90000"/>
              </a:lnSpc>
              <a:spcBef>
                <a:spcPts val="2200"/>
              </a:spcBef>
              <a:defRPr sz="2200">
                <a:solidFill>
                  <a:srgbClr val="000000"/>
                </a:solidFill>
                <a:latin typeface="Myriad Pro"/>
                <a:ea typeface="Myriad Pro"/>
                <a:cs typeface="Myriad Pro"/>
                <a:sym typeface="Myriad Pro"/>
              </a:defRPr>
            </a:pPr>
            <a:r>
              <a:t>In this presentation, we’ll focus on running Python on the Linux clusters, which represent the majority of computational resources at the CHPC.</a:t>
            </a:r>
          </a:p>
        </p:txBody>
      </p:sp>
      <p:pic>
        <p:nvPicPr>
          <p:cNvPr id="238" name="Ruler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1988501"/>
            <a:ext cx="304801" cy="304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ounded Rectangle">
            <a:extLst>
              <a:ext uri="{C183D7F6-B498-43B3-948B-1728B52AA6E4}">
                <adec:decorative xmlns:adec="http://schemas.microsoft.com/office/drawing/2017/decorative" val="1"/>
              </a:ext>
            </a:extLst>
          </p:cNvPr>
          <p:cNvSpPr/>
          <p:nvPr/>
        </p:nvSpPr>
        <p:spPr>
          <a:xfrm>
            <a:off x="745151" y="-1341394"/>
            <a:ext cx="10701698" cy="2212663"/>
          </a:xfrm>
          <a:prstGeom prst="roundRect">
            <a:avLst>
              <a:gd name="adj" fmla="val 430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09"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10" name="Running Python on compute nodes"/>
          <p:cNvSpPr txBox="1">
            <a:spLocks noGrp="1"/>
          </p:cNvSpPr>
          <p:nvPr>
            <p:ph type="title" idx="4294967295"/>
          </p:nvPr>
        </p:nvSpPr>
        <p:spPr>
          <a:xfrm>
            <a:off x="3497856" y="463142"/>
            <a:ext cx="5196287"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Running Python on compute nodes</a:t>
            </a:r>
          </a:p>
        </p:txBody>
      </p:sp>
      <p:sp>
        <p:nvSpPr>
          <p:cNvPr id="411" name="Rounded Rectangle">
            <a:extLst>
              <a:ext uri="{C183D7F6-B498-43B3-948B-1728B52AA6E4}">
                <adec:decorative xmlns:adec="http://schemas.microsoft.com/office/drawing/2017/decorative" val="1"/>
              </a:ext>
            </a:extLst>
          </p:cNvPr>
          <p:cNvSpPr/>
          <p:nvPr/>
        </p:nvSpPr>
        <p:spPr>
          <a:xfrm>
            <a:off x="1086380"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12"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13" name="Running on compute nodes will require interaction with the scheduler, Slurm. If you’re not familiar with Slurm, we recommend reading through our documentation and attending the introductory Slurm presentations."/>
          <p:cNvSpPr txBox="1"/>
          <p:nvPr/>
        </p:nvSpPr>
        <p:spPr>
          <a:xfrm>
            <a:off x="1285416" y="2466157"/>
            <a:ext cx="9621168" cy="96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Running on compute nodes will require interaction with the scheduler, Slurm. If you’re not familiar with Slurm, we recommend reading through our documentation and attending the introductory Slurm presentations.</a:t>
            </a:r>
          </a:p>
        </p:txBody>
      </p:sp>
      <p:sp>
        <p:nvSpPr>
          <p:cNvPr id="414" name="Read more on the CHPC documentation →">
            <a:hlinkClick r:id="rId2"/>
          </p:cNvPr>
          <p:cNvSpPr/>
          <p:nvPr/>
        </p:nvSpPr>
        <p:spPr>
          <a:xfrm>
            <a:off x="1291766" y="3827149"/>
            <a:ext cx="4008818"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Read more on the CHPC documentation →</a:t>
            </a:r>
          </a:p>
        </p:txBody>
      </p:sp>
      <p:sp>
        <p:nvSpPr>
          <p:cNvPr id="415" name="Information about presentations →">
            <a:hlinkClick r:id="rId3"/>
          </p:cNvPr>
          <p:cNvSpPr/>
          <p:nvPr/>
        </p:nvSpPr>
        <p:spPr>
          <a:xfrm>
            <a:off x="1291766" y="4385404"/>
            <a:ext cx="3392198"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Information about presentations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ounded Rectangle">
            <a:extLst>
              <a:ext uri="{C183D7F6-B498-43B3-948B-1728B52AA6E4}">
                <adec:decorative xmlns:adec="http://schemas.microsoft.com/office/drawing/2017/decorative" val="1"/>
              </a:ext>
            </a:extLst>
          </p:cNvPr>
          <p:cNvSpPr/>
          <p:nvPr/>
        </p:nvSpPr>
        <p:spPr>
          <a:xfrm>
            <a:off x="745151" y="-1341394"/>
            <a:ext cx="10701698" cy="2212663"/>
          </a:xfrm>
          <a:prstGeom prst="roundRect">
            <a:avLst>
              <a:gd name="adj" fmla="val 430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18"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19" name="Running Python on compute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compute nodes</a:t>
            </a:r>
          </a:p>
        </p:txBody>
      </p:sp>
      <p:sp>
        <p:nvSpPr>
          <p:cNvPr id="420" name="Rounded Rectangle">
            <a:extLst>
              <a:ext uri="{C183D7F6-B498-43B3-948B-1728B52AA6E4}">
                <adec:decorative xmlns:adec="http://schemas.microsoft.com/office/drawing/2017/decorative" val="1"/>
              </a:ext>
            </a:extLst>
          </p:cNvPr>
          <p:cNvSpPr/>
          <p:nvPr/>
        </p:nvSpPr>
        <p:spPr>
          <a:xfrm>
            <a:off x="1086381" y="-751828"/>
            <a:ext cx="3148609"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21" name="Open OnDemand"/>
          <p:cNvSpPr txBox="1">
            <a:spLocks noGrp="1"/>
          </p:cNvSpPr>
          <p:nvPr>
            <p:ph type="title" idx="4294967295"/>
          </p:nvPr>
        </p:nvSpPr>
        <p:spPr>
          <a:xfrm>
            <a:off x="1171186"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Open OnDemand</a:t>
            </a:r>
          </a:p>
        </p:txBody>
      </p:sp>
      <p:sp>
        <p:nvSpPr>
          <p:cNvPr id="422"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23" name="Open OnDemand allows you to start jobs on compute nodes from your web browser. We recommend using Jupyter Notebooks in Open OnDemand if you are using Python interactively."/>
          <p:cNvSpPr txBox="1"/>
          <p:nvPr/>
        </p:nvSpPr>
        <p:spPr>
          <a:xfrm>
            <a:off x="1285416" y="1326411"/>
            <a:ext cx="9621168" cy="96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Open OnDemand allows you to start jobs on compute nodes from your web browser. We recommend using Jupyter Notebooks in Open OnDemand if you are using Python interactively.</a:t>
            </a:r>
          </a:p>
        </p:txBody>
      </p:sp>
      <p:pic>
        <p:nvPicPr>
          <p:cNvPr id="424" name="Screenshot of a Jupyter Notebook running on ondemand.chpc.utah.edu" descr="Screenshot of a Jupyter Notebook running on ondemand.chpc.utah.edu"/>
          <p:cNvPicPr>
            <a:picLocks noChangeAspect="1"/>
          </p:cNvPicPr>
          <p:nvPr/>
        </p:nvPicPr>
        <p:blipFill>
          <a:blip r:embed="rId2"/>
          <a:stretch>
            <a:fillRect/>
          </a:stretch>
        </p:blipFill>
        <p:spPr>
          <a:xfrm>
            <a:off x="1356416" y="2583222"/>
            <a:ext cx="6780105" cy="4737192"/>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Rounded Rectangle">
            <a:extLst>
              <a:ext uri="{C183D7F6-B498-43B3-948B-1728B52AA6E4}">
                <adec:decorative xmlns:adec="http://schemas.microsoft.com/office/drawing/2017/decorative" val="1"/>
              </a:ext>
            </a:extLst>
          </p:cNvPr>
          <p:cNvSpPr/>
          <p:nvPr/>
        </p:nvSpPr>
        <p:spPr>
          <a:xfrm>
            <a:off x="745151" y="-1341394"/>
            <a:ext cx="10701698" cy="2212663"/>
          </a:xfrm>
          <a:prstGeom prst="roundRect">
            <a:avLst>
              <a:gd name="adj" fmla="val 430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27"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28" name="Running Python on compute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compute nodes</a:t>
            </a:r>
          </a:p>
        </p:txBody>
      </p:sp>
      <p:sp>
        <p:nvSpPr>
          <p:cNvPr id="429" name="Rounded Rectangle">
            <a:extLst>
              <a:ext uri="{C183D7F6-B498-43B3-948B-1728B52AA6E4}">
                <adec:decorative xmlns:adec="http://schemas.microsoft.com/office/drawing/2017/decorative" val="1"/>
              </a:ext>
            </a:extLst>
          </p:cNvPr>
          <p:cNvSpPr/>
          <p:nvPr/>
        </p:nvSpPr>
        <p:spPr>
          <a:xfrm>
            <a:off x="1086381" y="-751828"/>
            <a:ext cx="3148609"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30" name="Open OnDemand"/>
          <p:cNvSpPr txBox="1">
            <a:spLocks noGrp="1"/>
          </p:cNvSpPr>
          <p:nvPr>
            <p:ph type="title" idx="4294967295"/>
          </p:nvPr>
        </p:nvSpPr>
        <p:spPr>
          <a:xfrm>
            <a:off x="1171186"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Open OnDemand</a:t>
            </a:r>
          </a:p>
        </p:txBody>
      </p:sp>
      <p:sp>
        <p:nvSpPr>
          <p:cNvPr id="431"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33" name="Open OnDemand allows you to start a Slurm job by selecting parameters from a menu.…"/>
          <p:cNvSpPr txBox="1"/>
          <p:nvPr/>
        </p:nvSpPr>
        <p:spPr>
          <a:xfrm>
            <a:off x="6568461" y="2298042"/>
            <a:ext cx="5389973" cy="3101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Open OnDemand allows you to start a Slurm job by selecting parameters from a menu.</a:t>
            </a:r>
          </a:p>
          <a:p>
            <a:pPr defTabSz="1219169">
              <a:lnSpc>
                <a:spcPct val="90000"/>
              </a:lnSpc>
              <a:spcBef>
                <a:spcPts val="2200"/>
              </a:spcBef>
              <a:defRPr>
                <a:solidFill>
                  <a:srgbClr val="000000"/>
                </a:solidFill>
                <a:latin typeface="Myriad Pro"/>
                <a:ea typeface="Myriad Pro"/>
                <a:cs typeface="Myriad Pro"/>
                <a:sym typeface="Myriad Pro"/>
              </a:defRPr>
            </a:pPr>
            <a:r>
              <a:t>If you are using a virtual environment or conda environment with a Jupyter Notebook, make sure you choose the “Custom” Python version. Enter the commands you’d use to access your environment in “Environment Setup.”</a:t>
            </a:r>
          </a:p>
          <a:p>
            <a:pPr defTabSz="1219169">
              <a:lnSpc>
                <a:spcPct val="90000"/>
              </a:lnSpc>
              <a:spcBef>
                <a:spcPts val="2200"/>
              </a:spcBef>
              <a:defRPr>
                <a:solidFill>
                  <a:srgbClr val="000000"/>
                </a:solidFill>
                <a:latin typeface="Myriad Pro"/>
                <a:ea typeface="Myriad Pro"/>
                <a:cs typeface="Myriad Pro"/>
                <a:sym typeface="Myriad Pro"/>
              </a:defRPr>
            </a:pPr>
            <a:r>
              <a:t>The “jupyter” package must be installed in your environment for this to work.</a:t>
            </a:r>
          </a:p>
        </p:txBody>
      </p:sp>
      <p:pic>
        <p:nvPicPr>
          <p:cNvPr id="432" name="Screenshot of Open OnDemand options. The user has the option to specify a Python version and other parameters that are used to create a Slurm job." descr="Screenshot of Open OnDemand options. The user has the option to specify a Python version and other parameters that are used to create a Slurm job."/>
          <p:cNvPicPr>
            <a:picLocks noChangeAspect="1"/>
          </p:cNvPicPr>
          <p:nvPr/>
        </p:nvPicPr>
        <p:blipFill>
          <a:blip r:embed="rId2"/>
          <a:stretch>
            <a:fillRect/>
          </a:stretch>
        </p:blipFill>
        <p:spPr>
          <a:xfrm>
            <a:off x="-744053" y="1118480"/>
            <a:ext cx="7127824" cy="6858001"/>
          </a:xfrm>
          <a:prstGeom prst="rect">
            <a:avLst/>
          </a:prstGeom>
          <a:ln w="12700">
            <a:miter lim="400000"/>
          </a:ln>
        </p:spPr>
      </p:pic>
      <p:sp>
        <p:nvSpPr>
          <p:cNvPr id="434" name="Line" descr="Line pointing to “Environment Setup for Custom Python” field on Open OnDemand for emphasis"/>
          <p:cNvSpPr/>
          <p:nvPr/>
        </p:nvSpPr>
        <p:spPr>
          <a:xfrm>
            <a:off x="4765688" y="4416507"/>
            <a:ext cx="1731089" cy="11205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454" y="5333"/>
                  <a:pt x="16632" y="9942"/>
                  <a:pt x="13304" y="13548"/>
                </a:cubicBezTo>
                <a:cubicBezTo>
                  <a:pt x="9349" y="17834"/>
                  <a:pt x="4787" y="20595"/>
                  <a:pt x="0" y="21600"/>
                </a:cubicBezTo>
              </a:path>
            </a:pathLst>
          </a:custGeom>
          <a:ln w="25400">
            <a:solidFill>
              <a:schemeClr val="accent1"/>
            </a:solidFill>
            <a:miter lim="400000"/>
            <a:headEnd type="oval"/>
            <a:tailEnd type="triangle"/>
          </a:ln>
        </p:spPr>
        <p:txBody>
          <a:bodyPr lIns="50800" tIns="50800" rIns="50800" bIns="50800" anchor="ctr"/>
          <a:lstStyle/>
          <a:p>
            <a:pPr algn="ctr" defTabSz="2438338">
              <a:defRPr sz="2400">
                <a:solidFill>
                  <a:srgbClr val="5E5E5E"/>
                </a:solidFill>
                <a:latin typeface="Helvetica Neue"/>
                <a:ea typeface="Helvetica Neue"/>
                <a:cs typeface="Helvetica Neue"/>
                <a:sym typeface="Helvetica Neue"/>
              </a:defRPr>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ounded Rectangle">
            <a:extLst>
              <a:ext uri="{C183D7F6-B498-43B3-948B-1728B52AA6E4}">
                <adec:decorative xmlns:adec="http://schemas.microsoft.com/office/drawing/2017/decorative" val="1"/>
              </a:ext>
            </a:extLst>
          </p:cNvPr>
          <p:cNvSpPr/>
          <p:nvPr/>
        </p:nvSpPr>
        <p:spPr>
          <a:xfrm>
            <a:off x="745151" y="-1341394"/>
            <a:ext cx="10701698" cy="2212663"/>
          </a:xfrm>
          <a:prstGeom prst="roundRect">
            <a:avLst>
              <a:gd name="adj" fmla="val 430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37" name="Rounded Rectangle">
            <a:extLst>
              <a:ext uri="{C183D7F6-B498-43B3-948B-1728B52AA6E4}">
                <adec:decorative xmlns:adec="http://schemas.microsoft.com/office/drawing/2017/decorative" val="1"/>
              </a:ext>
            </a:extLst>
          </p:cNvPr>
          <p:cNvSpPr/>
          <p:nvPr/>
        </p:nvSpPr>
        <p:spPr>
          <a:xfrm>
            <a:off x="4521696" y="-751828"/>
            <a:ext cx="3148608"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39" name="Running Python on compute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compute nodes</a:t>
            </a:r>
          </a:p>
        </p:txBody>
      </p:sp>
      <p:sp>
        <p:nvSpPr>
          <p:cNvPr id="438" name="Command line (salloc)"/>
          <p:cNvSpPr txBox="1">
            <a:spLocks noGrp="1"/>
          </p:cNvSpPr>
          <p:nvPr>
            <p:ph type="title" idx="4294967295"/>
          </p:nvPr>
        </p:nvSpPr>
        <p:spPr>
          <a:xfrm>
            <a:off x="4606501"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Command line (</a:t>
            </a:r>
            <a:r>
              <a:rPr kumimoji="0" lang="en-US" sz="2200" b="0" i="0" u="none" strike="noStrike" kern="0" cap="none" spc="0" normalizeH="0" baseline="0" noProof="0" dirty="0" err="1">
                <a:ln>
                  <a:noFill/>
                </a:ln>
                <a:solidFill>
                  <a:srgbClr val="000000"/>
                </a:solidFill>
                <a:effectLst/>
                <a:uLnTx/>
                <a:uFillTx/>
                <a:latin typeface="Myriad Pro"/>
                <a:ea typeface="Myriad Pro"/>
                <a:cs typeface="Myriad Pro"/>
                <a:sym typeface="Myriad Pro"/>
              </a:rPr>
              <a:t>salloc</a:t>
            </a: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a:t>
            </a:r>
          </a:p>
        </p:txBody>
      </p:sp>
      <p:sp>
        <p:nvSpPr>
          <p:cNvPr id="440" name="Rounded Rectangle">
            <a:extLst>
              <a:ext uri="{C183D7F6-B498-43B3-948B-1728B52AA6E4}">
                <adec:decorative xmlns:adec="http://schemas.microsoft.com/office/drawing/2017/decorative" val="1"/>
              </a:ext>
            </a:extLst>
          </p:cNvPr>
          <p:cNvSpPr/>
          <p:nvPr/>
        </p:nvSpPr>
        <p:spPr>
          <a:xfrm>
            <a:off x="1086380"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41" name="Rounded Rectangle">
            <a:extLst>
              <a:ext uri="{C183D7F6-B498-43B3-948B-1728B52AA6E4}">
                <adec:decorative xmlns:adec="http://schemas.microsoft.com/office/drawing/2017/decorative" val="1"/>
              </a:ext>
            </a:extLst>
          </p:cNvPr>
          <p:cNvSpPr/>
          <p:nvPr/>
        </p:nvSpPr>
        <p:spPr>
          <a:xfrm>
            <a:off x="7957011"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42" name="You can use the “salloc” command to request computational resources from the command line on a login node.…"/>
          <p:cNvSpPr txBox="1"/>
          <p:nvPr/>
        </p:nvSpPr>
        <p:spPr>
          <a:xfrm>
            <a:off x="1285416" y="1326411"/>
            <a:ext cx="9621168" cy="1251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You can use the “salloc” command to request computational resources from the command line on a login node.</a:t>
            </a:r>
          </a:p>
          <a:p>
            <a:pPr defTabSz="1219169">
              <a:lnSpc>
                <a:spcPct val="90000"/>
              </a:lnSpc>
              <a:spcBef>
                <a:spcPts val="2200"/>
              </a:spcBef>
              <a:defRPr sz="2200">
                <a:solidFill>
                  <a:srgbClr val="000000"/>
                </a:solidFill>
                <a:latin typeface="Myriad Pro"/>
                <a:ea typeface="Myriad Pro"/>
                <a:cs typeface="Myriad Pro"/>
                <a:sym typeface="Myriad Pro"/>
              </a:defRPr>
            </a:pPr>
            <a:r>
              <a:t>Watch for a change in your prompt when resources are allocated.</a:t>
            </a:r>
          </a:p>
        </p:txBody>
      </p:sp>
      <p:pic>
        <p:nvPicPr>
          <p:cNvPr id="443" name="Screenshot of an example “salloc” command. The user has run “salloc --time=0-00:10:00 --ntasks=1 --mem=4G --account=notchpeak-shared-short --partition=notchpeak-shared-short”, and the prompt changed from “notchpeak1” (a login node) to “notch308” (a compu" descr="Screenshot of an example “salloc” command. The user has run “salloc --time=0-00:10:00 --ntasks=1 --mem=4G --account=notchpeak-shared-short --partition=notchpeak-shared-short”, and the prompt changed from “notchpeak1” (a login node) to “notch308” (a compute node)."/>
          <p:cNvPicPr>
            <a:picLocks noChangeAspect="1"/>
          </p:cNvPicPr>
          <p:nvPr/>
        </p:nvPicPr>
        <p:blipFill>
          <a:blip r:embed="rId2"/>
          <a:stretch>
            <a:fillRect/>
          </a:stretch>
        </p:blipFill>
        <p:spPr>
          <a:xfrm>
            <a:off x="0" y="3676201"/>
            <a:ext cx="12192001" cy="1767129"/>
          </a:xfrm>
          <a:prstGeom prst="rect">
            <a:avLst/>
          </a:prstGeom>
          <a:ln w="12700">
            <a:miter lim="400000"/>
          </a:ln>
        </p:spPr>
      </p:pic>
      <p:sp>
        <p:nvSpPr>
          <p:cNvPr id="445" name="Login node"/>
          <p:cNvSpPr txBox="1"/>
          <p:nvPr/>
        </p:nvSpPr>
        <p:spPr>
          <a:xfrm>
            <a:off x="2674767" y="3033520"/>
            <a:ext cx="5297362"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Login node</a:t>
            </a:r>
          </a:p>
        </p:txBody>
      </p:sp>
      <p:sp>
        <p:nvSpPr>
          <p:cNvPr id="444" name="Line" descr="Arrow connecting “Login node” text to “notchpeak1,” which is a login node on the notchpeak cluster"/>
          <p:cNvSpPr/>
          <p:nvPr/>
        </p:nvSpPr>
        <p:spPr>
          <a:xfrm>
            <a:off x="892386" y="3245908"/>
            <a:ext cx="1621545" cy="7868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598" y="72"/>
                  <a:pt x="13649" y="1913"/>
                  <a:pt x="10021" y="5397"/>
                </a:cubicBezTo>
                <a:cubicBezTo>
                  <a:pt x="6122" y="9141"/>
                  <a:pt x="2693" y="14685"/>
                  <a:pt x="0" y="21600"/>
                </a:cubicBezTo>
              </a:path>
            </a:pathLst>
          </a:custGeom>
          <a:ln w="25400">
            <a:solidFill>
              <a:schemeClr val="accent1"/>
            </a:solidFill>
            <a:miter lim="400000"/>
            <a:headEnd type="oval"/>
            <a:tailEnd type="triangle"/>
          </a:ln>
        </p:spPr>
        <p:txBody>
          <a:bodyPr lIns="50800" tIns="50800" rIns="50800" bIns="50800" anchor="ctr"/>
          <a:lstStyle/>
          <a:p>
            <a:pPr algn="ctr" defTabSz="2438338">
              <a:defRPr sz="2400">
                <a:solidFill>
                  <a:srgbClr val="5E5E5E"/>
                </a:solidFill>
                <a:latin typeface="Helvetica Neue"/>
                <a:ea typeface="Helvetica Neue"/>
                <a:cs typeface="Helvetica Neue"/>
                <a:sym typeface="Helvetica Neue"/>
              </a:defRPr>
            </a:pPr>
            <a:endParaRPr/>
          </a:p>
        </p:txBody>
      </p:sp>
      <p:sp>
        <p:nvSpPr>
          <p:cNvPr id="447" name="Compute node"/>
          <p:cNvSpPr txBox="1"/>
          <p:nvPr/>
        </p:nvSpPr>
        <p:spPr>
          <a:xfrm>
            <a:off x="2674767" y="5269265"/>
            <a:ext cx="5297362"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Compute node</a:t>
            </a:r>
          </a:p>
        </p:txBody>
      </p:sp>
      <p:sp>
        <p:nvSpPr>
          <p:cNvPr id="448" name="Once you are on a compute node, you can load and run Python without worrying about resource consumption"/>
          <p:cNvSpPr txBox="1"/>
          <p:nvPr/>
        </p:nvSpPr>
        <p:spPr>
          <a:xfrm>
            <a:off x="2674767" y="5672496"/>
            <a:ext cx="8560177" cy="564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a:solidFill>
                  <a:srgbClr val="000000"/>
                </a:solidFill>
                <a:latin typeface="Myriad Pro"/>
                <a:ea typeface="Myriad Pro"/>
                <a:cs typeface="Myriad Pro"/>
                <a:sym typeface="Myriad Pro"/>
              </a:defRPr>
            </a:lvl1pPr>
          </a:lstStyle>
          <a:p>
            <a:r>
              <a:t>Once you are on a compute node, you can load and run Python without worrying about resource consumption</a:t>
            </a:r>
          </a:p>
        </p:txBody>
      </p:sp>
      <p:sp>
        <p:nvSpPr>
          <p:cNvPr id="446" name="Line" descr="Arrow connecting “Compute node” text to “notch308,” which is a compute node on the notchpeak cluster"/>
          <p:cNvSpPr/>
          <p:nvPr/>
        </p:nvSpPr>
        <p:spPr>
          <a:xfrm>
            <a:off x="1163014" y="5401634"/>
            <a:ext cx="1344191" cy="236624"/>
          </a:xfrm>
          <a:custGeom>
            <a:avLst/>
            <a:gdLst/>
            <a:ahLst/>
            <a:cxnLst>
              <a:cxn ang="0">
                <a:pos x="wd2" y="hd2"/>
              </a:cxn>
              <a:cxn ang="5400000">
                <a:pos x="wd2" y="hd2"/>
              </a:cxn>
              <a:cxn ang="10800000">
                <a:pos x="wd2" y="hd2"/>
              </a:cxn>
              <a:cxn ang="16200000">
                <a:pos x="wd2" y="hd2"/>
              </a:cxn>
            </a:cxnLst>
            <a:rect l="0" t="0" r="r" b="b"/>
            <a:pathLst>
              <a:path w="21600" h="20893" extrusionOk="0">
                <a:moveTo>
                  <a:pt x="21600" y="1078"/>
                </a:moveTo>
                <a:cubicBezTo>
                  <a:pt x="18366" y="14619"/>
                  <a:pt x="14380" y="21600"/>
                  <a:pt x="10317" y="20837"/>
                </a:cubicBezTo>
                <a:cubicBezTo>
                  <a:pt x="6561" y="20131"/>
                  <a:pt x="2945" y="12828"/>
                  <a:pt x="0" y="0"/>
                </a:cubicBezTo>
              </a:path>
            </a:pathLst>
          </a:custGeom>
          <a:ln w="25400">
            <a:solidFill>
              <a:schemeClr val="accent1"/>
            </a:solidFill>
            <a:miter lim="400000"/>
            <a:headEnd type="oval"/>
            <a:tailEnd type="triangle"/>
          </a:ln>
        </p:spPr>
        <p:txBody>
          <a:bodyPr lIns="50800" tIns="50800" rIns="50800" bIns="50800" anchor="ctr"/>
          <a:lstStyle/>
          <a:p>
            <a:pPr algn="ctr" defTabSz="2438338">
              <a:defRPr sz="2400">
                <a:solidFill>
                  <a:srgbClr val="5E5E5E"/>
                </a:solidFill>
                <a:latin typeface="Helvetica Neue"/>
                <a:ea typeface="Helvetica Neue"/>
                <a:cs typeface="Helvetica Neue"/>
                <a:sym typeface="Helvetica Neue"/>
              </a:defRPr>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ounded Rectangle">
            <a:extLst>
              <a:ext uri="{C183D7F6-B498-43B3-948B-1728B52AA6E4}">
                <adec:decorative xmlns:adec="http://schemas.microsoft.com/office/drawing/2017/decorative" val="1"/>
              </a:ext>
            </a:extLst>
          </p:cNvPr>
          <p:cNvSpPr/>
          <p:nvPr/>
        </p:nvSpPr>
        <p:spPr>
          <a:xfrm>
            <a:off x="745151" y="-1341394"/>
            <a:ext cx="10701698" cy="2212663"/>
          </a:xfrm>
          <a:prstGeom prst="roundRect">
            <a:avLst>
              <a:gd name="adj" fmla="val 430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51" name="Rounded Rectangle">
            <a:extLst>
              <a:ext uri="{C183D7F6-B498-43B3-948B-1728B52AA6E4}">
                <adec:decorative xmlns:adec="http://schemas.microsoft.com/office/drawing/2017/decorative" val="1"/>
              </a:ext>
            </a:extLst>
          </p:cNvPr>
          <p:cNvSpPr/>
          <p:nvPr/>
        </p:nvSpPr>
        <p:spPr>
          <a:xfrm>
            <a:off x="4521696" y="-1247651"/>
            <a:ext cx="3148608"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52" name="Running Python on compute nodes"/>
          <p:cNvSpPr txBox="1"/>
          <p:nvPr/>
        </p:nvSpPr>
        <p:spPr>
          <a:xfrm>
            <a:off x="3497856" y="463142"/>
            <a:ext cx="5196287" cy="33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Running Python on compute nodes</a:t>
            </a:r>
          </a:p>
        </p:txBody>
      </p:sp>
      <p:sp>
        <p:nvSpPr>
          <p:cNvPr id="453" name="Rounded Rectangle">
            <a:extLst>
              <a:ext uri="{C183D7F6-B498-43B3-948B-1728B52AA6E4}">
                <adec:decorative xmlns:adec="http://schemas.microsoft.com/office/drawing/2017/decorative" val="1"/>
              </a:ext>
            </a:extLst>
          </p:cNvPr>
          <p:cNvSpPr/>
          <p:nvPr/>
        </p:nvSpPr>
        <p:spPr>
          <a:xfrm>
            <a:off x="1086380" y="-1247651"/>
            <a:ext cx="3148609" cy="1172644"/>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54" name="Rounded Rectangle">
            <a:extLst>
              <a:ext uri="{C183D7F6-B498-43B3-948B-1728B52AA6E4}">
                <adec:decorative xmlns:adec="http://schemas.microsoft.com/office/drawing/2017/decorative" val="1"/>
              </a:ext>
            </a:extLst>
          </p:cNvPr>
          <p:cNvSpPr/>
          <p:nvPr/>
        </p:nvSpPr>
        <p:spPr>
          <a:xfrm>
            <a:off x="7957011" y="-751828"/>
            <a:ext cx="3148609" cy="1172643"/>
          </a:xfrm>
          <a:prstGeom prst="roundRect">
            <a:avLst>
              <a:gd name="adj" fmla="val 8123"/>
            </a:avLst>
          </a:prstGeom>
          <a:solidFill>
            <a:srgbClr val="FFD8A8"/>
          </a:solidFill>
          <a:ln w="25400">
            <a:solidFill>
              <a:srgbClr val="FFFFFF"/>
            </a:solidFill>
            <a:miter/>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455" name="Batch scripts (sbatch)"/>
          <p:cNvSpPr txBox="1">
            <a:spLocks noGrp="1"/>
          </p:cNvSpPr>
          <p:nvPr>
            <p:ph type="title" idx="4294967295"/>
          </p:nvPr>
        </p:nvSpPr>
        <p:spPr>
          <a:xfrm>
            <a:off x="8041816" y="41049"/>
            <a:ext cx="2978998" cy="3378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t" anchorCtr="0" forceAA="0" compatLnSpc="1">
            <a:prstTxWarp prst="textNoShape">
              <a:avLst/>
            </a:prstTxWarp>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pPr marL="0" marR="0" lvl="0" indent="0" algn="ctr" defTabSz="1219169" rtl="0" eaLnBrk="1" fontAlgn="auto" latinLnBrk="0" hangingPunct="0">
              <a:lnSpc>
                <a:spcPct val="90000"/>
              </a:lnSpc>
              <a:spcBef>
                <a:spcPts val="220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Batch scripts (</a:t>
            </a:r>
            <a:r>
              <a:rPr kumimoji="0" lang="en-US" sz="2200" b="0" i="0" u="none" strike="noStrike" kern="0" cap="none" spc="0" normalizeH="0" baseline="0" noProof="0" dirty="0" err="1">
                <a:ln>
                  <a:noFill/>
                </a:ln>
                <a:solidFill>
                  <a:srgbClr val="000000"/>
                </a:solidFill>
                <a:effectLst/>
                <a:uLnTx/>
                <a:uFillTx/>
                <a:latin typeface="Myriad Pro"/>
                <a:ea typeface="Myriad Pro"/>
                <a:cs typeface="Myriad Pro"/>
                <a:sym typeface="Myriad Pro"/>
              </a:rPr>
              <a:t>sbatch</a:t>
            </a:r>
            <a:r>
              <a:rPr kumimoji="0" lang="en-US" sz="2200" b="0" i="0" u="none" strike="noStrike" kern="0" cap="none" spc="0" normalizeH="0" baseline="0" noProof="0" dirty="0">
                <a:ln>
                  <a:noFill/>
                </a:ln>
                <a:solidFill>
                  <a:srgbClr val="000000"/>
                </a:solidFill>
                <a:effectLst/>
                <a:uLnTx/>
                <a:uFillTx/>
                <a:latin typeface="Myriad Pro"/>
                <a:ea typeface="Myriad Pro"/>
                <a:cs typeface="Myriad Pro"/>
                <a:sym typeface="Myriad Pro"/>
              </a:rPr>
              <a:t>)</a:t>
            </a:r>
          </a:p>
        </p:txBody>
      </p:sp>
      <p:sp>
        <p:nvSpPr>
          <p:cNvPr id="456" name="You can use the “sbatch” command to submit a script that will run on a compute node once resources are available. This is the best way to run Python scripts that do not require user interaction."/>
          <p:cNvSpPr txBox="1"/>
          <p:nvPr/>
        </p:nvSpPr>
        <p:spPr>
          <a:xfrm>
            <a:off x="1285416" y="1326411"/>
            <a:ext cx="9621168" cy="96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rPr dirty="0"/>
              <a:t>You can use the “</a:t>
            </a:r>
            <a:r>
              <a:rPr dirty="0" err="1"/>
              <a:t>sbatch</a:t>
            </a:r>
            <a:r>
              <a:rPr dirty="0"/>
              <a:t>” command to submit a script that will run on a compute node once resources are available. This is the best way to run Python scripts that do not require user interaction.</a:t>
            </a:r>
          </a:p>
        </p:txBody>
      </p:sp>
      <p:sp>
        <p:nvSpPr>
          <p:cNvPr id="457" name="slurm_script.sh"/>
          <p:cNvSpPr txBox="1"/>
          <p:nvPr/>
        </p:nvSpPr>
        <p:spPr>
          <a:xfrm>
            <a:off x="3096224" y="3046286"/>
            <a:ext cx="2814316"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1219169">
              <a:lnSpc>
                <a:spcPct val="90000"/>
              </a:lnSpc>
              <a:spcBef>
                <a:spcPts val="2200"/>
              </a:spcBef>
              <a:defRPr sz="2200">
                <a:solidFill>
                  <a:srgbClr val="000000"/>
                </a:solidFill>
                <a:latin typeface="Myriad Pro"/>
                <a:ea typeface="Myriad Pro"/>
                <a:cs typeface="Myriad Pro"/>
                <a:sym typeface="Myriad Pro"/>
              </a:defRPr>
            </a:lvl1pPr>
          </a:lstStyle>
          <a:p>
            <a:r>
              <a:t>slurm_script.sh</a:t>
            </a:r>
          </a:p>
        </p:txBody>
      </p:sp>
      <p:sp>
        <p:nvSpPr>
          <p:cNvPr id="461" name="#!/usr/bin/env bash…"/>
          <p:cNvSpPr txBox="1"/>
          <p:nvPr/>
        </p:nvSpPr>
        <p:spPr>
          <a:xfrm>
            <a:off x="1905238" y="3542108"/>
            <a:ext cx="5196288" cy="254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defRPr sz="1600">
                <a:solidFill>
                  <a:schemeClr val="accent5">
                    <a:lumOff val="15686"/>
                  </a:schemeClr>
                </a:solidFill>
                <a:latin typeface="Andale Mono"/>
                <a:ea typeface="Andale Mono"/>
                <a:cs typeface="Andale Mono"/>
                <a:sym typeface="Andale Mono"/>
              </a:defRPr>
            </a:pPr>
            <a:r>
              <a:t>#!/usr/bin/env bash</a:t>
            </a:r>
          </a:p>
          <a:p>
            <a:pPr defTabSz="1219169">
              <a:lnSpc>
                <a:spcPct val="90000"/>
              </a:lnSpc>
              <a:defRPr sz="1600">
                <a:solidFill>
                  <a:schemeClr val="accent5">
                    <a:lumOff val="15686"/>
                  </a:schemeClr>
                </a:solidFill>
                <a:latin typeface="Andale Mono"/>
                <a:ea typeface="Andale Mono"/>
                <a:cs typeface="Andale Mono"/>
                <a:sym typeface="Andale Mono"/>
              </a:defRPr>
            </a:pPr>
            <a:endParaRPr/>
          </a:p>
          <a:p>
            <a:pPr defTabSz="1219169">
              <a:lnSpc>
                <a:spcPct val="90000"/>
              </a:lnSpc>
              <a:defRPr sz="1600">
                <a:solidFill>
                  <a:schemeClr val="accent5">
                    <a:lumOff val="15686"/>
                  </a:schemeClr>
                </a:solidFill>
                <a:latin typeface="Andale Mono"/>
                <a:ea typeface="Andale Mono"/>
                <a:cs typeface="Andale Mono"/>
                <a:sym typeface="Andale Mono"/>
              </a:defRPr>
            </a:pPr>
            <a:r>
              <a:t>#SBATCH --time=0-00:10:00</a:t>
            </a:r>
          </a:p>
          <a:p>
            <a:pPr defTabSz="1219169">
              <a:lnSpc>
                <a:spcPct val="90000"/>
              </a:lnSpc>
              <a:defRPr sz="1600">
                <a:solidFill>
                  <a:schemeClr val="accent5">
                    <a:lumOff val="15686"/>
                  </a:schemeClr>
                </a:solidFill>
                <a:latin typeface="Andale Mono"/>
                <a:ea typeface="Andale Mono"/>
                <a:cs typeface="Andale Mono"/>
                <a:sym typeface="Andale Mono"/>
              </a:defRPr>
            </a:pPr>
            <a:r>
              <a:t>#SBATCH --ntasks=1</a:t>
            </a:r>
          </a:p>
          <a:p>
            <a:pPr defTabSz="1219169">
              <a:lnSpc>
                <a:spcPct val="90000"/>
              </a:lnSpc>
              <a:defRPr sz="1600">
                <a:solidFill>
                  <a:schemeClr val="accent5">
                    <a:lumOff val="15686"/>
                  </a:schemeClr>
                </a:solidFill>
                <a:latin typeface="Andale Mono"/>
                <a:ea typeface="Andale Mono"/>
                <a:cs typeface="Andale Mono"/>
                <a:sym typeface="Andale Mono"/>
              </a:defRPr>
            </a:pPr>
            <a:r>
              <a:t>#SBATCH --mem=4G</a:t>
            </a:r>
          </a:p>
          <a:p>
            <a:pPr defTabSz="1219169">
              <a:lnSpc>
                <a:spcPct val="90000"/>
              </a:lnSpc>
              <a:defRPr sz="1600">
                <a:solidFill>
                  <a:schemeClr val="accent5">
                    <a:lumOff val="15686"/>
                  </a:schemeClr>
                </a:solidFill>
                <a:latin typeface="Andale Mono"/>
                <a:ea typeface="Andale Mono"/>
                <a:cs typeface="Andale Mono"/>
                <a:sym typeface="Andale Mono"/>
              </a:defRPr>
            </a:pPr>
            <a:r>
              <a:t>#SBATCH --clusters=notchpeak</a:t>
            </a:r>
          </a:p>
          <a:p>
            <a:pPr defTabSz="1219169">
              <a:lnSpc>
                <a:spcPct val="90000"/>
              </a:lnSpc>
              <a:defRPr sz="1600">
                <a:solidFill>
                  <a:schemeClr val="accent5">
                    <a:lumOff val="15686"/>
                  </a:schemeClr>
                </a:solidFill>
                <a:latin typeface="Andale Mono"/>
                <a:ea typeface="Andale Mono"/>
                <a:cs typeface="Andale Mono"/>
                <a:sym typeface="Andale Mono"/>
              </a:defRPr>
            </a:pPr>
            <a:r>
              <a:t>#SBATCH --account=notchpeak-shared-short</a:t>
            </a:r>
          </a:p>
          <a:p>
            <a:pPr defTabSz="1219169">
              <a:lnSpc>
                <a:spcPct val="90000"/>
              </a:lnSpc>
              <a:defRPr sz="1600">
                <a:solidFill>
                  <a:schemeClr val="accent5">
                    <a:lumOff val="15686"/>
                  </a:schemeClr>
                </a:solidFill>
                <a:latin typeface="Andale Mono"/>
                <a:ea typeface="Andale Mono"/>
                <a:cs typeface="Andale Mono"/>
                <a:sym typeface="Andale Mono"/>
              </a:defRPr>
            </a:pPr>
            <a:r>
              <a:t>#SBATCH --partition=notchpeak-shared-short</a:t>
            </a:r>
          </a:p>
          <a:p>
            <a:pPr defTabSz="1219169">
              <a:lnSpc>
                <a:spcPct val="90000"/>
              </a:lnSpc>
              <a:defRPr sz="1600">
                <a:solidFill>
                  <a:srgbClr val="000000"/>
                </a:solidFill>
                <a:latin typeface="Andale Mono"/>
                <a:ea typeface="Andale Mono"/>
                <a:cs typeface="Andale Mono"/>
                <a:sym typeface="Andale Mono"/>
              </a:defRPr>
            </a:pPr>
            <a:endParaRPr/>
          </a:p>
          <a:p>
            <a:pPr defTabSz="1219169">
              <a:lnSpc>
                <a:spcPct val="90000"/>
              </a:lnSpc>
              <a:defRPr sz="1600">
                <a:solidFill>
                  <a:srgbClr val="000000"/>
                </a:solidFill>
                <a:latin typeface="Andale Mono"/>
                <a:ea typeface="Andale Mono"/>
                <a:cs typeface="Andale Mono"/>
                <a:sym typeface="Andale Mono"/>
              </a:defRPr>
            </a:pPr>
            <a:r>
              <a:t>module load python3</a:t>
            </a:r>
          </a:p>
          <a:p>
            <a:pPr defTabSz="1219169">
              <a:lnSpc>
                <a:spcPct val="90000"/>
              </a:lnSpc>
              <a:defRPr sz="1600">
                <a:solidFill>
                  <a:srgbClr val="000000"/>
                </a:solidFill>
                <a:latin typeface="Andale Mono"/>
                <a:ea typeface="Andale Mono"/>
                <a:cs typeface="Andale Mono"/>
                <a:sym typeface="Andale Mono"/>
              </a:defRPr>
            </a:pPr>
            <a:r>
              <a:t>python3 my_script.py</a:t>
            </a:r>
          </a:p>
        </p:txBody>
      </p:sp>
      <p:pic>
        <p:nvPicPr>
          <p:cNvPr id="459"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62424" y="4598790"/>
            <a:ext cx="248838" cy="248837"/>
          </a:xfrm>
          <a:prstGeom prst="rect">
            <a:avLst/>
          </a:prstGeom>
          <a:ln w="12700">
            <a:miter lim="400000"/>
          </a:ln>
        </p:spPr>
      </p:pic>
      <p:sp>
        <p:nvSpPr>
          <p:cNvPr id="460" name="Line">
            <a:extLst>
              <a:ext uri="{C183D7F6-B498-43B3-948B-1728B52AA6E4}">
                <adec:decorative xmlns:adec="http://schemas.microsoft.com/office/drawing/2017/decorative" val="1"/>
              </a:ext>
            </a:extLst>
          </p:cNvPr>
          <p:cNvSpPr/>
          <p:nvPr/>
        </p:nvSpPr>
        <p:spPr>
          <a:xfrm>
            <a:off x="1905238" y="3463107"/>
            <a:ext cx="5196288" cy="1"/>
          </a:xfrm>
          <a:prstGeom prst="line">
            <a:avLst/>
          </a:prstGeom>
          <a:ln w="12700">
            <a:solidFill>
              <a:srgbClr val="000000"/>
            </a:solidFill>
            <a:miter/>
          </a:ln>
        </p:spPr>
        <p:txBody>
          <a:bodyPr lIns="45719" rIns="45719"/>
          <a:lstStyle/>
          <a:p>
            <a:endParaRPr/>
          </a:p>
        </p:txBody>
      </p:sp>
      <p:sp>
        <p:nvSpPr>
          <p:cNvPr id="463" name="Slurm job parameters"/>
          <p:cNvSpPr txBox="1"/>
          <p:nvPr/>
        </p:nvSpPr>
        <p:spPr>
          <a:xfrm>
            <a:off x="-523276" y="3542108"/>
            <a:ext cx="2814316"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ctr" defTabSz="1219169">
              <a:lnSpc>
                <a:spcPct val="90000"/>
              </a:lnSpc>
              <a:spcBef>
                <a:spcPts val="2200"/>
              </a:spcBef>
              <a:defRPr sz="2200">
                <a:solidFill>
                  <a:srgbClr val="000000"/>
                </a:solidFill>
                <a:latin typeface="Myriad Pro"/>
                <a:ea typeface="Myriad Pro"/>
                <a:cs typeface="Myriad Pro"/>
                <a:sym typeface="Myriad Pro"/>
              </a:defRPr>
            </a:pPr>
            <a:r>
              <a:t>Slurm job</a:t>
            </a:r>
            <a:br/>
            <a:r>
              <a:t>parameters</a:t>
            </a:r>
          </a:p>
        </p:txBody>
      </p:sp>
      <p:sp>
        <p:nvSpPr>
          <p:cNvPr id="462" name="Line" descr="Arrow connecting “Slurm job parameters” to the “#SBATCH” comments in the script sample"/>
          <p:cNvSpPr/>
          <p:nvPr/>
        </p:nvSpPr>
        <p:spPr>
          <a:xfrm>
            <a:off x="853128" y="4240666"/>
            <a:ext cx="979812" cy="414639"/>
          </a:xfrm>
          <a:custGeom>
            <a:avLst/>
            <a:gdLst/>
            <a:ahLst/>
            <a:cxnLst>
              <a:cxn ang="0">
                <a:pos x="wd2" y="hd2"/>
              </a:cxn>
              <a:cxn ang="5400000">
                <a:pos x="wd2" y="hd2"/>
              </a:cxn>
              <a:cxn ang="10800000">
                <a:pos x="wd2" y="hd2"/>
              </a:cxn>
              <a:cxn ang="16200000">
                <a:pos x="wd2" y="hd2"/>
              </a:cxn>
            </a:cxnLst>
            <a:rect l="0" t="0" r="r" b="b"/>
            <a:pathLst>
              <a:path w="21600" h="19428" extrusionOk="0">
                <a:moveTo>
                  <a:pt x="0" y="0"/>
                </a:moveTo>
                <a:cubicBezTo>
                  <a:pt x="1113" y="4179"/>
                  <a:pt x="2591" y="7868"/>
                  <a:pt x="4356" y="10868"/>
                </a:cubicBezTo>
                <a:cubicBezTo>
                  <a:pt x="9210" y="19121"/>
                  <a:pt x="15698" y="21600"/>
                  <a:pt x="21600" y="17456"/>
                </a:cubicBezTo>
              </a:path>
            </a:pathLst>
          </a:custGeom>
          <a:ln w="25400">
            <a:solidFill>
              <a:schemeClr val="accent1"/>
            </a:solidFill>
            <a:miter lim="400000"/>
            <a:headEnd type="oval"/>
            <a:tailEnd type="triangle"/>
          </a:ln>
        </p:spPr>
        <p:txBody>
          <a:bodyPr lIns="50800" tIns="50800" rIns="50800" bIns="50800" anchor="ctr"/>
          <a:lstStyle/>
          <a:p>
            <a:pPr algn="ctr" defTabSz="2438338">
              <a:defRPr sz="2400">
                <a:solidFill>
                  <a:srgbClr val="5E5E5E"/>
                </a:solidFill>
                <a:latin typeface="Helvetica Neue"/>
                <a:ea typeface="Helvetica Neue"/>
                <a:cs typeface="Helvetica Neue"/>
                <a:sym typeface="Helvetica Neue"/>
              </a:defRPr>
            </a:pPr>
            <a:endParaRPr/>
          </a:p>
        </p:txBody>
      </p:sp>
      <p:sp>
        <p:nvSpPr>
          <p:cNvPr id="458" name="sbatch slurm_script.sh"/>
          <p:cNvSpPr txBox="1"/>
          <p:nvPr/>
        </p:nvSpPr>
        <p:spPr>
          <a:xfrm>
            <a:off x="8525992" y="4570808"/>
            <a:ext cx="3388613"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1600">
                <a:solidFill>
                  <a:srgbClr val="000000"/>
                </a:solidFill>
                <a:latin typeface="Andale Mono"/>
                <a:ea typeface="Andale Mono"/>
                <a:cs typeface="Andale Mono"/>
                <a:sym typeface="Andale Mono"/>
              </a:defRPr>
            </a:lvl1pPr>
          </a:lstStyle>
          <a:p>
            <a:r>
              <a:t>sbatch slurm_script.sh</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Background image with an abstract mountain line art and a University of Utah logo">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66" name="Summary of strategies for using Python effectively at the CHPC"/>
          <p:cNvSpPr txBox="1">
            <a:spLocks noGrp="1"/>
          </p:cNvSpPr>
          <p:nvPr>
            <p:ph type="title" idx="4294967295"/>
          </p:nvPr>
        </p:nvSpPr>
        <p:spPr>
          <a:xfrm>
            <a:off x="1298116" y="2892425"/>
            <a:ext cx="6793104" cy="107315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p>
            <a:pPr marL="0" marR="0" lvl="0" indent="0" algn="l" defTabSz="1219169" rtl="0" eaLnBrk="1" fontAlgn="auto" latinLnBrk="0" hangingPunct="0">
              <a:lnSpc>
                <a:spcPct val="90000"/>
              </a:lnSpc>
              <a:spcBef>
                <a:spcPts val="2200"/>
              </a:spcBef>
              <a:spcAft>
                <a:spcPts val="0"/>
              </a:spcAft>
              <a:buClrTx/>
              <a:buSzTx/>
              <a:buFontTx/>
              <a:buNone/>
              <a:tabLst/>
              <a:defRPr sz="2200" b="1">
                <a:solidFill>
                  <a:schemeClr val="accent1"/>
                </a:solidFill>
                <a:latin typeface="Myriad Pro"/>
                <a:ea typeface="Myriad Pro"/>
                <a:cs typeface="Myriad Pro"/>
                <a:sym typeface="Myriad Pro"/>
              </a:defRPr>
            </a:pPr>
            <a: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t>Summary of strategies</a:t>
            </a:r>
            <a:b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br>
            <a:r>
              <a:rPr kumimoji="0" lang="en-US" sz="3000" b="1" i="0" u="none" strike="noStrike" kern="0" cap="none" spc="0" normalizeH="0" baseline="0" noProof="0" dirty="0">
                <a:ln>
                  <a:noFill/>
                </a:ln>
                <a:solidFill>
                  <a:schemeClr val="accent1"/>
                </a:solidFill>
                <a:effectLst/>
                <a:uLnTx/>
                <a:uFillTx/>
                <a:latin typeface="Myriad Pro"/>
                <a:ea typeface="Myriad Pro"/>
                <a:cs typeface="Myriad Pro"/>
                <a:sym typeface="Myriad Pro"/>
              </a:rPr>
              <a:t>for using Python effectively at the CHPC</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ounded Rectangle">
            <a:extLst>
              <a:ext uri="{C183D7F6-B498-43B3-948B-1728B52AA6E4}">
                <adec:decorative xmlns:adec="http://schemas.microsoft.com/office/drawing/2017/decorative" val="1"/>
              </a:ext>
            </a:extLst>
          </p:cNvPr>
          <p:cNvSpPr/>
          <p:nvPr/>
        </p:nvSpPr>
        <p:spPr>
          <a:xfrm>
            <a:off x="7210893" y="1105514"/>
            <a:ext cx="2108242" cy="574126"/>
          </a:xfrm>
          <a:prstGeom prst="roundRect">
            <a:avLst>
              <a:gd name="adj" fmla="val 16590"/>
            </a:avLst>
          </a:prstGeom>
          <a:solidFill>
            <a:srgbClr val="D0EBFF"/>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pic>
        <p:nvPicPr>
          <p:cNvPr id="469" name="Microscope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49339" y="1288665"/>
            <a:ext cx="304801" cy="304801"/>
          </a:xfrm>
          <a:prstGeom prst="rect">
            <a:avLst/>
          </a:prstGeom>
          <a:ln w="12700">
            <a:miter lim="400000"/>
          </a:ln>
        </p:spPr>
      </p:pic>
      <p:sp>
        <p:nvSpPr>
          <p:cNvPr id="470" name="Strategies for running Python on login nodes"/>
          <p:cNvSpPr txBox="1">
            <a:spLocks noGrp="1"/>
          </p:cNvSpPr>
          <p:nvPr>
            <p:ph type="title" idx="4294967295"/>
          </p:nvPr>
        </p:nvSpPr>
        <p:spPr>
          <a:xfrm>
            <a:off x="1633616" y="1215005"/>
            <a:ext cx="7657898"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Strategies for running Python on login nodes</a:t>
            </a:r>
          </a:p>
        </p:txBody>
      </p:sp>
      <p:graphicFrame>
        <p:nvGraphicFramePr>
          <p:cNvPr id="471" name="Table 1"/>
          <p:cNvGraphicFramePr/>
          <p:nvPr>
            <p:extLst>
              <p:ext uri="{D42A27DB-BD31-4B8C-83A1-F6EECF244321}">
                <p14:modId xmlns:p14="http://schemas.microsoft.com/office/powerpoint/2010/main" val="2127333241"/>
              </p:ext>
            </p:extLst>
          </p:nvPr>
        </p:nvGraphicFramePr>
        <p:xfrm>
          <a:off x="1186666" y="2189477"/>
          <a:ext cx="9855991" cy="3453516"/>
        </p:xfrm>
        <a:graphic>
          <a:graphicData uri="http://schemas.openxmlformats.org/drawingml/2006/table">
            <a:tbl>
              <a:tblPr firstRow="1">
                <a:tableStyleId>{4C3C2611-4C71-4FC5-86AE-919BDF0F9419}</a:tableStyleId>
              </a:tblPr>
              <a:tblGrid>
                <a:gridCol w="1563092">
                  <a:extLst>
                    <a:ext uri="{9D8B030D-6E8A-4147-A177-3AD203B41FA5}">
                      <a16:colId xmlns:a16="http://schemas.microsoft.com/office/drawing/2014/main" val="20000"/>
                    </a:ext>
                  </a:extLst>
                </a:gridCol>
                <a:gridCol w="1586904">
                  <a:extLst>
                    <a:ext uri="{9D8B030D-6E8A-4147-A177-3AD203B41FA5}">
                      <a16:colId xmlns:a16="http://schemas.microsoft.com/office/drawing/2014/main" val="20001"/>
                    </a:ext>
                  </a:extLst>
                </a:gridCol>
                <a:gridCol w="1586904">
                  <a:extLst>
                    <a:ext uri="{9D8B030D-6E8A-4147-A177-3AD203B41FA5}">
                      <a16:colId xmlns:a16="http://schemas.microsoft.com/office/drawing/2014/main" val="20002"/>
                    </a:ext>
                  </a:extLst>
                </a:gridCol>
                <a:gridCol w="1758751">
                  <a:extLst>
                    <a:ext uri="{9D8B030D-6E8A-4147-A177-3AD203B41FA5}">
                      <a16:colId xmlns:a16="http://schemas.microsoft.com/office/drawing/2014/main" val="20003"/>
                    </a:ext>
                  </a:extLst>
                </a:gridCol>
                <a:gridCol w="1706364">
                  <a:extLst>
                    <a:ext uri="{9D8B030D-6E8A-4147-A177-3AD203B41FA5}">
                      <a16:colId xmlns:a16="http://schemas.microsoft.com/office/drawing/2014/main" val="20004"/>
                    </a:ext>
                  </a:extLst>
                </a:gridCol>
                <a:gridCol w="1653976">
                  <a:extLst>
                    <a:ext uri="{9D8B030D-6E8A-4147-A177-3AD203B41FA5}">
                      <a16:colId xmlns:a16="http://schemas.microsoft.com/office/drawing/2014/main" val="20005"/>
                    </a:ext>
                  </a:extLst>
                </a:gridCol>
              </a:tblGrid>
              <a:tr h="444468">
                <a:tc>
                  <a:txBody>
                    <a:bodyPr/>
                    <a:lstStyle/>
                    <a:p>
                      <a:pPr marL="127000" marR="127000" algn="l" defTabSz="457200">
                        <a:defRPr>
                          <a:solidFill>
                            <a:srgbClr val="000000"/>
                          </a:solidFill>
                          <a:latin typeface="Myriad Pro"/>
                          <a:ea typeface="Myriad Pro"/>
                          <a:cs typeface="Myriad Pro"/>
                          <a:sym typeface="Myriad Pro"/>
                        </a:defRPr>
                      </a:pPr>
                      <a:endParaRP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5">
                  <a:txBody>
                    <a:bodyPr/>
                    <a:lstStyle/>
                    <a:p>
                      <a:pPr marL="127000" marR="127000" algn="l" defTabSz="457200">
                        <a:defRPr sz="1800">
                          <a:solidFill>
                            <a:srgbClr val="000000"/>
                          </a:solidFill>
                        </a:defRPr>
                      </a:pPr>
                      <a:r>
                        <a:rPr sz="1200">
                          <a:latin typeface="Myriad Pro"/>
                          <a:ea typeface="Myriad Pro"/>
                          <a:cs typeface="Myriad Pro"/>
                          <a:sym typeface="Myriad Pro"/>
                        </a:rPr>
                        <a:t>Mechanism for running Python</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0EB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85608">
                <a:tc>
                  <a:txBody>
                    <a:bodyPr/>
                    <a:lstStyle/>
                    <a:p>
                      <a:pPr marL="127000" marR="127000" algn="l" defTabSz="457200">
                        <a:defRPr sz="1800">
                          <a:solidFill>
                            <a:srgbClr val="000000"/>
                          </a:solidFill>
                        </a:defRPr>
                      </a:pPr>
                      <a:r>
                        <a:rPr sz="1200">
                          <a:latin typeface="Myriad Pro"/>
                          <a:ea typeface="Myriad Pro"/>
                          <a:cs typeface="Myriad Pro"/>
                          <a:sym typeface="Myriad Pro"/>
                        </a:rPr>
                        <a:t>Mechanism for accessing CHPC resources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E8CC"/>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Interactive (command line)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Script</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Jupyter Notebook</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Remote Editing (VSCode and others)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Workflows (Snakemake and others)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extLst>
                  <a:ext uri="{0D108BD9-81ED-4DB2-BD59-A6C34878D82A}">
                    <a16:rowId xmlns:a16="http://schemas.microsoft.com/office/drawing/2014/main" val="10001"/>
                  </a:ext>
                </a:extLst>
              </a:tr>
              <a:tr h="674480">
                <a:tc>
                  <a:txBody>
                    <a:bodyPr/>
                    <a:lstStyle/>
                    <a:p>
                      <a:pPr marL="127000" marR="127000" algn="l" defTabSz="457200">
                        <a:defRPr sz="1800">
                          <a:solidFill>
                            <a:srgbClr val="000000"/>
                          </a:solidFill>
                        </a:defRPr>
                      </a:pPr>
                      <a:r>
                        <a:rPr sz="1200">
                          <a:latin typeface="Myriad Pro"/>
                          <a:ea typeface="Myriad Pro"/>
                          <a:cs typeface="Myriad Pro"/>
                          <a:sym typeface="Myriad Pro"/>
                        </a:rPr>
                        <a:t>SSH (graphics support with X forwarding)</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extLst>
                  <a:ext uri="{0D108BD9-81ED-4DB2-BD59-A6C34878D82A}">
                    <a16:rowId xmlns:a16="http://schemas.microsoft.com/office/drawing/2014/main" val="10002"/>
                  </a:ext>
                </a:extLst>
              </a:tr>
              <a:tr h="674480">
                <a:tc>
                  <a:txBody>
                    <a:bodyPr/>
                    <a:lstStyle/>
                    <a:p>
                      <a:pPr marL="127000" marR="127000" algn="l" defTabSz="457200">
                        <a:defRPr sz="1800">
                          <a:solidFill>
                            <a:srgbClr val="000000"/>
                          </a:solidFill>
                        </a:defRPr>
                      </a:pPr>
                      <a:r>
                        <a:rPr sz="1200">
                          <a:latin typeface="Myriad Pro"/>
                          <a:ea typeface="Myriad Pro"/>
                          <a:cs typeface="Myriad Pro"/>
                          <a:sym typeface="Myriad Pro"/>
                        </a:rPr>
                        <a:t>FastX (graphics support in desktop sessions)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Possible (in web browser on remote host)</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extLst>
                  <a:ext uri="{0D108BD9-81ED-4DB2-BD59-A6C34878D82A}">
                    <a16:rowId xmlns:a16="http://schemas.microsoft.com/office/drawing/2014/main" val="10003"/>
                  </a:ext>
                </a:extLst>
              </a:tr>
              <a:tr h="674480">
                <a:tc>
                  <a:txBody>
                    <a:bodyPr/>
                    <a:lstStyle/>
                    <a:p>
                      <a:pPr marL="127000" marR="127000" algn="l" defTabSz="457200">
                        <a:defRPr sz="1800">
                          <a:solidFill>
                            <a:srgbClr val="000000"/>
                          </a:solidFill>
                        </a:defRPr>
                      </a:pPr>
                      <a:r>
                        <a:rPr sz="1200">
                          <a:latin typeface="Myriad Pro"/>
                          <a:ea typeface="Myriad Pro"/>
                          <a:cs typeface="Myriad Pro"/>
                          <a:sym typeface="Myriad Pro"/>
                        </a:rPr>
                        <a:t>Open OnDemand (Shell Access)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Possible (lacks support for graphics)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Possible (lacks support for graphics)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defRPr sz="1800">
                          <a:solidFill>
                            <a:srgbClr val="000000"/>
                          </a:solidFill>
                        </a:defRPr>
                      </a:pPr>
                      <a:r>
                        <a:rPr sz="1200" dirty="0">
                          <a:latin typeface="Myriad Pro"/>
                          <a:ea typeface="Myriad Pro"/>
                          <a:cs typeface="Myriad Pro"/>
                          <a:sym typeface="Myriad Pro"/>
                        </a:rPr>
                        <a:t>✓ Possible (lacks support for graphics)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ounded Rectangle">
            <a:extLst>
              <a:ext uri="{C183D7F6-B498-43B3-948B-1728B52AA6E4}">
                <adec:decorative xmlns:adec="http://schemas.microsoft.com/office/drawing/2017/decorative" val="1"/>
              </a:ext>
            </a:extLst>
          </p:cNvPr>
          <p:cNvSpPr/>
          <p:nvPr/>
        </p:nvSpPr>
        <p:spPr>
          <a:xfrm>
            <a:off x="7141402" y="708207"/>
            <a:ext cx="2766222" cy="517009"/>
          </a:xfrm>
          <a:prstGeom prst="roundRect">
            <a:avLst>
              <a:gd name="adj" fmla="val 4915"/>
            </a:avLst>
          </a:prstGeom>
          <a:solidFill>
            <a:srgbClr val="FFE8CC"/>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pic>
        <p:nvPicPr>
          <p:cNvPr id="474" name="Factory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0683" y="846755"/>
            <a:ext cx="304801" cy="304801"/>
          </a:xfrm>
          <a:prstGeom prst="rect">
            <a:avLst/>
          </a:prstGeom>
          <a:ln w="12700">
            <a:miter lim="400000"/>
          </a:ln>
        </p:spPr>
      </p:pic>
      <p:sp>
        <p:nvSpPr>
          <p:cNvPr id="475" name="Strategies for running Python on compute nodes"/>
          <p:cNvSpPr txBox="1">
            <a:spLocks noGrp="1"/>
          </p:cNvSpPr>
          <p:nvPr>
            <p:ph type="title" idx="4294967295"/>
          </p:nvPr>
        </p:nvSpPr>
        <p:spPr>
          <a:xfrm>
            <a:off x="1564960" y="773095"/>
            <a:ext cx="8326019"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Strategies for running Python on compute nodes</a:t>
            </a:r>
          </a:p>
        </p:txBody>
      </p:sp>
      <p:graphicFrame>
        <p:nvGraphicFramePr>
          <p:cNvPr id="476" name="Table 1"/>
          <p:cNvGraphicFramePr/>
          <p:nvPr>
            <p:extLst>
              <p:ext uri="{D42A27DB-BD31-4B8C-83A1-F6EECF244321}">
                <p14:modId xmlns:p14="http://schemas.microsoft.com/office/powerpoint/2010/main" val="2556071019"/>
              </p:ext>
            </p:extLst>
          </p:nvPr>
        </p:nvGraphicFramePr>
        <p:xfrm>
          <a:off x="731092" y="1495345"/>
          <a:ext cx="10690620" cy="3987829"/>
        </p:xfrm>
        <a:graphic>
          <a:graphicData uri="http://schemas.openxmlformats.org/drawingml/2006/table">
            <a:tbl>
              <a:tblPr firstRow="1">
                <a:tableStyleId>{4C3C2611-4C71-4FC5-86AE-919BDF0F9419}</a:tableStyleId>
              </a:tblPr>
              <a:tblGrid>
                <a:gridCol w="1149852">
                  <a:extLst>
                    <a:ext uri="{9D8B030D-6E8A-4147-A177-3AD203B41FA5}">
                      <a16:colId xmlns:a16="http://schemas.microsoft.com/office/drawing/2014/main" val="20000"/>
                    </a:ext>
                  </a:extLst>
                </a:gridCol>
                <a:gridCol w="1707201">
                  <a:extLst>
                    <a:ext uri="{9D8B030D-6E8A-4147-A177-3AD203B41FA5}">
                      <a16:colId xmlns:a16="http://schemas.microsoft.com/office/drawing/2014/main" val="20001"/>
                    </a:ext>
                  </a:extLst>
                </a:gridCol>
                <a:gridCol w="1622402">
                  <a:extLst>
                    <a:ext uri="{9D8B030D-6E8A-4147-A177-3AD203B41FA5}">
                      <a16:colId xmlns:a16="http://schemas.microsoft.com/office/drawing/2014/main" val="20002"/>
                    </a:ext>
                  </a:extLst>
                </a:gridCol>
                <a:gridCol w="1669307">
                  <a:extLst>
                    <a:ext uri="{9D8B030D-6E8A-4147-A177-3AD203B41FA5}">
                      <a16:colId xmlns:a16="http://schemas.microsoft.com/office/drawing/2014/main" val="20003"/>
                    </a:ext>
                  </a:extLst>
                </a:gridCol>
                <a:gridCol w="2389374">
                  <a:extLst>
                    <a:ext uri="{9D8B030D-6E8A-4147-A177-3AD203B41FA5}">
                      <a16:colId xmlns:a16="http://schemas.microsoft.com/office/drawing/2014/main" val="20004"/>
                    </a:ext>
                  </a:extLst>
                </a:gridCol>
                <a:gridCol w="2152484">
                  <a:extLst>
                    <a:ext uri="{9D8B030D-6E8A-4147-A177-3AD203B41FA5}">
                      <a16:colId xmlns:a16="http://schemas.microsoft.com/office/drawing/2014/main" val="20005"/>
                    </a:ext>
                  </a:extLst>
                </a:gridCol>
              </a:tblGrid>
              <a:tr h="312681">
                <a:tc>
                  <a:txBody>
                    <a:bodyPr/>
                    <a:lstStyle/>
                    <a:p>
                      <a:pPr marL="127000" marR="127000" algn="l" defTabSz="457200">
                        <a:spcBef>
                          <a:spcPts val="1000"/>
                        </a:spcBef>
                        <a:defRPr>
                          <a:solidFill>
                            <a:srgbClr val="000000"/>
                          </a:solidFill>
                          <a:latin typeface="Myriad Pro"/>
                          <a:ea typeface="Myriad Pro"/>
                          <a:cs typeface="Myriad Pro"/>
                          <a:sym typeface="Myriad Pro"/>
                        </a:defRPr>
                      </a:pPr>
                      <a:endParaRP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5">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Mechanism for running Python</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0EB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3207">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Mechanism for accessing CHPC resources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E8CC"/>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Interactive (command line)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Script</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Jupyter Notebook</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Remote Editing (VSCode and others)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Workflows (Snakemake and others)</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7F5FF"/>
                    </a:solidFill>
                  </a:tcPr>
                </a:tc>
                <a:extLst>
                  <a:ext uri="{0D108BD9-81ED-4DB2-BD59-A6C34878D82A}">
                    <a16:rowId xmlns:a16="http://schemas.microsoft.com/office/drawing/2014/main" val="10001"/>
                  </a:ext>
                </a:extLst>
              </a:tr>
              <a:tr h="729516">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Batch jobs: sbatch (from login node)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extLst>
                  <a:ext uri="{0D108BD9-81ED-4DB2-BD59-A6C34878D82A}">
                    <a16:rowId xmlns:a16="http://schemas.microsoft.com/office/drawing/2014/main" val="10002"/>
                  </a:ext>
                </a:extLst>
              </a:tr>
              <a:tr h="906774">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Interactive jobs: salloc (from login node)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Ideal</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Possible (if no user interaction is necessary, use a script instead)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marL="127000" marR="127000" algn="l" defTabSz="457200">
                        <a:spcBef>
                          <a:spcPts val="1000"/>
                        </a:spcBef>
                        <a:defRPr>
                          <a:solidFill>
                            <a:srgbClr val="000000"/>
                          </a:solidFill>
                          <a:latin typeface="Myriad Pro"/>
                          <a:ea typeface="Myriad Pro"/>
                          <a:cs typeface="Myriad Pro"/>
                          <a:sym typeface="Myriad Pro"/>
                        </a:defRPr>
                      </a:pPr>
                      <a:r>
                        <a:t>✓ Possible (start a job, then connect to the compute node from your local computer</a:t>
                      </a:r>
                      <a:r>
                        <a:rPr baseline="31999"/>
                        <a:t>1</a:t>
                      </a:r>
                      <a:r>
                        <a:t>)</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Possible (workflows often work well as scripts, for which a batch job may be more appropriate)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extLst>
                  <a:ext uri="{0D108BD9-81ED-4DB2-BD59-A6C34878D82A}">
                    <a16:rowId xmlns:a16="http://schemas.microsoft.com/office/drawing/2014/main" val="10003"/>
                  </a:ext>
                </a:extLst>
              </a:tr>
              <a:tr h="1125651">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Open OnDemand (Interactive Apps or Job Composer)</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4E6"/>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Possible (use Interactive Apps → Interactive Desktop, then run Python)</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Possible (use Jobs → Job Composer to submit a job as you would from the command line)</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spcBef>
                          <a:spcPts val="1000"/>
                        </a:spcBef>
                        <a:defRPr sz="1800">
                          <a:solidFill>
                            <a:srgbClr val="000000"/>
                          </a:solidFill>
                        </a:defRPr>
                      </a:pPr>
                      <a:r>
                        <a:rPr sz="1200">
                          <a:latin typeface="Myriad Pro"/>
                          <a:ea typeface="Myriad Pro"/>
                          <a:cs typeface="Myriad Pro"/>
                          <a:sym typeface="Myriad Pro"/>
                        </a:rPr>
                        <a:t>✦ Ideal (Interactive Apps → Jupyter)</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3BF"/>
                    </a:solidFill>
                  </a:tcPr>
                </a:tc>
                <a:tc>
                  <a:txBody>
                    <a:bodyPr/>
                    <a:lstStyle/>
                    <a:p>
                      <a:pPr marL="127000" marR="127000" algn="l" defTabSz="457200">
                        <a:spcBef>
                          <a:spcPts val="1000"/>
                        </a:spcBef>
                        <a:defRPr>
                          <a:solidFill>
                            <a:srgbClr val="000000"/>
                          </a:solidFill>
                          <a:latin typeface="Myriad Pro"/>
                          <a:ea typeface="Myriad Pro"/>
                          <a:cs typeface="Myriad Pro"/>
                          <a:sym typeface="Myriad Pro"/>
                        </a:defRPr>
                      </a:pPr>
                      <a:r>
                        <a:t>✓ Possible (start a job with Jobs → VSCode Server, then connect to the compute node from your local computer</a:t>
                      </a:r>
                      <a:r>
                        <a:rPr baseline="31999"/>
                        <a:t>1</a:t>
                      </a:r>
                      <a:r>
                        <a:t>)</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9DB"/>
                    </a:solidFill>
                  </a:tcPr>
                </a:tc>
                <a:tc>
                  <a:txBody>
                    <a:bodyPr/>
                    <a:lstStyle/>
                    <a:p>
                      <a:pPr marL="127000" marR="127000" algn="l" defTabSz="457200">
                        <a:spcBef>
                          <a:spcPts val="1000"/>
                        </a:spcBef>
                        <a:defRPr sz="1800">
                          <a:solidFill>
                            <a:srgbClr val="000000"/>
                          </a:solidFill>
                        </a:defRPr>
                      </a:pPr>
                      <a:r>
                        <a:rPr sz="1200" dirty="0">
                          <a:latin typeface="Myriad Pro"/>
                          <a:ea typeface="Myriad Pro"/>
                          <a:cs typeface="Myriad Pro"/>
                          <a:sym typeface="Myriad Pro"/>
                        </a:rPr>
                        <a:t>✗ Not recommended</a:t>
                      </a:r>
                    </a:p>
                  </a:txBody>
                  <a:tcPr marL="12700" marR="12700" marT="12700" marB="127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4"/>
                  </a:ext>
                </a:extLst>
              </a:tr>
            </a:tbl>
          </a:graphicData>
        </a:graphic>
      </p:graphicFrame>
      <p:sp>
        <p:nvSpPr>
          <p:cNvPr id="477" name="1This will require using an SSH tunnel, as described on the Visual Studio Code documentation on the CHPC website"/>
          <p:cNvSpPr txBox="1"/>
          <p:nvPr/>
        </p:nvSpPr>
        <p:spPr>
          <a:xfrm>
            <a:off x="1124988" y="5753306"/>
            <a:ext cx="9902830" cy="517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500">
                <a:solidFill>
                  <a:srgbClr val="000000"/>
                </a:solidFill>
              </a:defRPr>
            </a:pPr>
            <a:r>
              <a:rPr baseline="31999"/>
              <a:t>1</a:t>
            </a:r>
            <a:r>
              <a:t>This will require using an SSH tunnel, as described on the Visual Studio Code documentation on the CHPC website</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Red background image featuring University of Utah logo and mountain outline">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12192001" cy="6858001"/>
          </a:xfrm>
          <a:prstGeom prst="rect">
            <a:avLst/>
          </a:prstGeom>
          <a:ln w="12700">
            <a:miter lim="400000"/>
          </a:ln>
        </p:spPr>
      </p:pic>
      <p:pic>
        <p:nvPicPr>
          <p:cNvPr id="480" name="University of Utah medallion in background to provide visual interest">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67231" y="220666"/>
            <a:ext cx="6611747" cy="6416668"/>
          </a:xfrm>
          <a:prstGeom prst="rect">
            <a:avLst/>
          </a:prstGeom>
          <a:ln w="12700">
            <a:miter lim="400000"/>
          </a:ln>
        </p:spPr>
      </p:pic>
      <p:sp>
        <p:nvSpPr>
          <p:cNvPr id="481" name="Do you have any questions?"/>
          <p:cNvSpPr txBox="1">
            <a:spLocks noGrp="1"/>
          </p:cNvSpPr>
          <p:nvPr>
            <p:ph type="title" idx="4294967295"/>
          </p:nvPr>
        </p:nvSpPr>
        <p:spPr>
          <a:xfrm>
            <a:off x="543598" y="2036994"/>
            <a:ext cx="5485746" cy="39116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spAutoFit/>
          </a:bodyPr>
          <a:lstStyle>
            <a:lvl1pPr defTabSz="228600">
              <a:defRPr sz="2600">
                <a:solidFill>
                  <a:srgbClr val="FFFFFF"/>
                </a:solidFill>
                <a:latin typeface="Myriad Pro Light"/>
                <a:ea typeface="Myriad Pro Light"/>
                <a:cs typeface="Myriad Pro Light"/>
                <a:sym typeface="Myriad Pro Semibold"/>
              </a:defRPr>
            </a:lvl1pPr>
          </a:lstStyle>
          <a:p>
            <a:pPr marL="0" marR="0" lvl="0" indent="0" algn="l" defTabSz="2286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Do you have any questions?</a:t>
            </a:r>
          </a:p>
        </p:txBody>
      </p:sp>
      <p:sp>
        <p:nvSpPr>
          <p:cNvPr id="482" name="If we don’t have time to answer your question, or if you think of any questions after the presentation, please reach out to us! helpdesk@chpc.utah.edu"/>
          <p:cNvSpPr txBox="1"/>
          <p:nvPr/>
        </p:nvSpPr>
        <p:spPr>
          <a:xfrm>
            <a:off x="543598" y="2693755"/>
            <a:ext cx="5485746"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defRPr sz="2000">
                <a:solidFill>
                  <a:srgbClr val="FFFFFF"/>
                </a:solidFill>
                <a:latin typeface="Myriad Pro"/>
                <a:ea typeface="Myriad Pro"/>
                <a:cs typeface="Myriad Pro"/>
                <a:sym typeface="Myriad Pro"/>
              </a:defRPr>
            </a:pPr>
            <a:r>
              <a:rPr dirty="0">
                <a:solidFill>
                  <a:srgbClr val="FFFFFF"/>
                </a:solidFill>
              </a:rPr>
              <a:t>If we don’t have time to answer your question, or if you think of any questions after the presentation, please reach out to us! </a:t>
            </a:r>
            <a:r>
              <a:rPr dirty="0">
                <a:solidFill>
                  <a:srgbClr val="FFFFFF"/>
                </a:solidFill>
                <a:hlinkClick r:id="rId4">
                  <a:extLst>
                    <a:ext uri="{A12FA001-AC4F-418D-AE19-62706E023703}">
                      <ahyp:hlinkClr xmlns:ahyp="http://schemas.microsoft.com/office/drawing/2018/hyperlinkcolor" val="tx"/>
                    </a:ext>
                  </a:extLst>
                </a:hlinkClick>
              </a:rPr>
              <a:t>helpdesk@chpc.utah.edu</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Background image with an abstract mountain line art and a University of Utah logo">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1" name="Q1…"/>
          <p:cNvSpPr txBox="1">
            <a:spLocks noGrp="1"/>
          </p:cNvSpPr>
          <p:nvPr>
            <p:ph type="title" idx="4294967295"/>
          </p:nvPr>
        </p:nvSpPr>
        <p:spPr>
          <a:xfrm>
            <a:off x="1298116" y="2346325"/>
            <a:ext cx="6969507" cy="216535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p>
            <a:pPr marL="0" marR="0" lvl="0" indent="0" algn="l" defTabSz="1219169" rtl="0" eaLnBrk="1" fontAlgn="auto" latinLnBrk="0" hangingPunct="0">
              <a:lnSpc>
                <a:spcPct val="90000"/>
              </a:lnSpc>
              <a:spcBef>
                <a:spcPts val="2200"/>
              </a:spcBef>
              <a:spcAft>
                <a:spcPts val="0"/>
              </a:spcAft>
              <a:buClrTx/>
              <a:buSzTx/>
              <a:buFontTx/>
              <a:buNone/>
              <a:tabLst/>
              <a:defRPr sz="2200" i="1">
                <a:solidFill>
                  <a:schemeClr val="accent1"/>
                </a:solidFill>
                <a:latin typeface="Myriad Pro"/>
                <a:ea typeface="Myriad Pro"/>
                <a:cs typeface="Myriad Pro"/>
                <a:sym typeface="Myriad Pro"/>
              </a:defRPr>
            </a:pPr>
            <a:r>
              <a:rPr kumimoji="0" lang="en-US" sz="4500" b="0" i="1" u="none" strike="noStrike" kern="0" cap="none" spc="0" normalizeH="0" baseline="0" noProof="0" dirty="0">
                <a:ln>
                  <a:noFill/>
                </a:ln>
                <a:solidFill>
                  <a:schemeClr val="accent1"/>
                </a:solidFill>
                <a:effectLst/>
                <a:uLnTx/>
                <a:uFillTx/>
                <a:latin typeface="Myriad Pro"/>
                <a:ea typeface="Myriad Pro"/>
                <a:cs typeface="Myriad Pro"/>
                <a:sym typeface="Myriad Pro"/>
              </a:rPr>
              <a:t>Q1</a:t>
            </a:r>
          </a:p>
          <a:p>
            <a:pPr marL="0" marR="0" lvl="0" indent="0" algn="l" defTabSz="1219169" rtl="0" eaLnBrk="1" fontAlgn="auto" latinLnBrk="0" hangingPunct="0">
              <a:lnSpc>
                <a:spcPct val="90000"/>
              </a:lnSpc>
              <a:spcBef>
                <a:spcPts val="2200"/>
              </a:spcBef>
              <a:spcAft>
                <a:spcPts val="0"/>
              </a:spcAft>
              <a:buClrTx/>
              <a:buSzTx/>
              <a:buFontTx/>
              <a:buNone/>
              <a:tabLst/>
              <a:defRPr sz="2200" b="1">
                <a:solidFill>
                  <a:schemeClr val="accent1"/>
                </a:solidFill>
                <a:latin typeface="Myriad Pro"/>
                <a:ea typeface="Myriad Pro"/>
                <a:cs typeface="Myriad Pro"/>
                <a:sym typeface="Myriad Pro"/>
              </a:defRPr>
            </a:pPr>
            <a:r>
              <a:rPr kumimoji="0" lang="en-US" sz="3000" b="1" i="0" u="none" strike="noStrike" kern="0" cap="none" spc="0" normalizeH="0" baseline="0" noProof="0" dirty="0">
                <a:ln>
                  <a:noFill/>
                </a:ln>
                <a:solidFill>
                  <a:schemeClr val="accent1"/>
                </a:solidFill>
                <a:effectLst/>
                <a:uLnTx/>
                <a:uFillTx/>
                <a:latin typeface="Myriad Pro"/>
                <a:ea typeface="Myriad Pro"/>
                <a:cs typeface="Myriad Pro"/>
                <a:sym typeface="Myriad Pro"/>
              </a:rPr>
              <a:t>To use Python effectively at the CHPC,</a:t>
            </a:r>
            <a:b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br>
            <a: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t>which version should I use?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ython versions"/>
          <p:cNvSpPr txBox="1">
            <a:spLocks noGrp="1"/>
          </p:cNvSpPr>
          <p:nvPr>
            <p:ph type="title" idx="4294967295"/>
          </p:nvPr>
        </p:nvSpPr>
        <p:spPr>
          <a:xfrm>
            <a:off x="1769693" y="682941"/>
            <a:ext cx="2761184"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versions</a:t>
            </a:r>
          </a:p>
        </p:txBody>
      </p:sp>
      <p:pic>
        <p:nvPicPr>
          <p:cNvPr id="243" name="Numbered list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5416" y="756601"/>
            <a:ext cx="304801" cy="304801"/>
          </a:xfrm>
          <a:prstGeom prst="rect">
            <a:avLst/>
          </a:prstGeom>
          <a:ln w="12700">
            <a:miter lim="400000"/>
          </a:ln>
        </p:spPr>
      </p:pic>
      <p:sp>
        <p:nvSpPr>
          <p:cNvPr id="248" name="Python versions are generally supported for five years. We recommend using a recent version when you are using CHPC systems. (We’ll discuss this soon.)"/>
          <p:cNvSpPr txBox="1"/>
          <p:nvPr/>
        </p:nvSpPr>
        <p:spPr>
          <a:xfrm>
            <a:off x="1285416" y="1441768"/>
            <a:ext cx="9621168"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Python versions are generally supported for five years. We recommend using a recent version when you are using CHPC systems. (We’ll discuss this soon.)</a:t>
            </a:r>
          </a:p>
        </p:txBody>
      </p:sp>
      <p:pic>
        <p:nvPicPr>
          <p:cNvPr id="244" name="Depiction of the Python version lifecycle. Recent versions of Python are generally supported for five years." descr="Depiction of the Python version lifecycle. Recent versions of Python are generally supported for five years."/>
          <p:cNvPicPr>
            <a:picLocks noChangeAspect="1"/>
          </p:cNvPicPr>
          <p:nvPr/>
        </p:nvPicPr>
        <p:blipFill>
          <a:blip r:embed="rId3"/>
          <a:stretch>
            <a:fillRect/>
          </a:stretch>
        </p:blipFill>
        <p:spPr>
          <a:xfrm>
            <a:off x="1185795" y="2509083"/>
            <a:ext cx="8398010" cy="3650417"/>
          </a:xfrm>
          <a:prstGeom prst="rect">
            <a:avLst/>
          </a:prstGeom>
          <a:ln w="12700">
            <a:miter lim="400000"/>
          </a:ln>
        </p:spPr>
      </p:pic>
      <p:sp>
        <p:nvSpPr>
          <p:cNvPr id="245" name="Rounded Rectangle">
            <a:extLst>
              <a:ext uri="{C183D7F6-B498-43B3-948B-1728B52AA6E4}">
                <adec:decorative xmlns:adec="http://schemas.microsoft.com/office/drawing/2017/decorative" val="1"/>
              </a:ext>
            </a:extLst>
          </p:cNvPr>
          <p:cNvSpPr/>
          <p:nvPr/>
        </p:nvSpPr>
        <p:spPr>
          <a:xfrm>
            <a:off x="5396848" y="2745669"/>
            <a:ext cx="5795282" cy="350662"/>
          </a:xfrm>
          <a:prstGeom prst="roundRect">
            <a:avLst>
              <a:gd name="adj" fmla="val 50000"/>
            </a:avLst>
          </a:prstGeom>
          <a:solidFill>
            <a:schemeClr val="accent1"/>
          </a:solidFill>
          <a:ln w="12700">
            <a:miter lim="400000"/>
          </a:ln>
        </p:spPr>
        <p:txBody>
          <a:bodyPr lIns="45719" rIns="45719" anchor="ctr"/>
          <a:lstStyle/>
          <a:p>
            <a:endParaRPr/>
          </a:p>
        </p:txBody>
      </p:sp>
      <p:sp>
        <p:nvSpPr>
          <p:cNvPr id="246" name="See more at https://devguide.python.org/versions/">
            <a:hlinkClick r:id="rId4"/>
          </p:cNvPr>
          <p:cNvSpPr txBox="1"/>
          <p:nvPr/>
        </p:nvSpPr>
        <p:spPr>
          <a:xfrm>
            <a:off x="5720005" y="2745669"/>
            <a:ext cx="5148968"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t>See more at https://devguide.python.org/versions/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ounded Rectangle">
            <a:extLst>
              <a:ext uri="{C183D7F6-B498-43B3-948B-1728B52AA6E4}">
                <adec:decorative xmlns:adec="http://schemas.microsoft.com/office/drawing/2017/decorative" val="1"/>
              </a:ext>
            </a:extLst>
          </p:cNvPr>
          <p:cNvSpPr/>
          <p:nvPr/>
        </p:nvSpPr>
        <p:spPr>
          <a:xfrm>
            <a:off x="-386169" y="4990764"/>
            <a:ext cx="8613776" cy="508001"/>
          </a:xfrm>
          <a:prstGeom prst="roundRect">
            <a:avLst>
              <a:gd name="adj" fmla="val 18750"/>
            </a:avLst>
          </a:prstGeom>
          <a:solidFill>
            <a:srgbClr val="F2F2F2"/>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251" name="Rounded Rectangle">
            <a:extLst>
              <a:ext uri="{C183D7F6-B498-43B3-948B-1728B52AA6E4}">
                <adec:decorative xmlns:adec="http://schemas.microsoft.com/office/drawing/2017/decorative" val="1"/>
              </a:ext>
            </a:extLst>
          </p:cNvPr>
          <p:cNvSpPr/>
          <p:nvPr/>
        </p:nvSpPr>
        <p:spPr>
          <a:xfrm>
            <a:off x="3964393" y="4983081"/>
            <a:ext cx="8613776" cy="523367"/>
          </a:xfrm>
          <a:prstGeom prst="roundRect">
            <a:avLst>
              <a:gd name="adj" fmla="val 18199"/>
            </a:avLst>
          </a:prstGeom>
          <a:solidFill>
            <a:schemeClr val="accent1"/>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252" name="Rounded Rectangle">
            <a:extLst>
              <a:ext uri="{C183D7F6-B498-43B3-948B-1728B52AA6E4}">
                <adec:decorative xmlns:adec="http://schemas.microsoft.com/office/drawing/2017/decorative" val="1"/>
              </a:ext>
            </a:extLst>
          </p:cNvPr>
          <p:cNvSpPr/>
          <p:nvPr/>
        </p:nvSpPr>
        <p:spPr>
          <a:xfrm>
            <a:off x="-386169" y="3593326"/>
            <a:ext cx="8613776" cy="508001"/>
          </a:xfrm>
          <a:prstGeom prst="roundRect">
            <a:avLst>
              <a:gd name="adj" fmla="val 18750"/>
            </a:avLst>
          </a:prstGeom>
          <a:solidFill>
            <a:srgbClr val="F2F2F2"/>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253" name="Rounded Rectangle">
            <a:extLst>
              <a:ext uri="{C183D7F6-B498-43B3-948B-1728B52AA6E4}">
                <adec:decorative xmlns:adec="http://schemas.microsoft.com/office/drawing/2017/decorative" val="1"/>
              </a:ext>
            </a:extLst>
          </p:cNvPr>
          <p:cNvSpPr/>
          <p:nvPr/>
        </p:nvSpPr>
        <p:spPr>
          <a:xfrm>
            <a:off x="3964393" y="3585643"/>
            <a:ext cx="8613776" cy="523368"/>
          </a:xfrm>
          <a:prstGeom prst="roundRect">
            <a:avLst>
              <a:gd name="adj" fmla="val 18199"/>
            </a:avLst>
          </a:prstGeom>
          <a:solidFill>
            <a:schemeClr val="accent1"/>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263" name="Python versions"/>
          <p:cNvSpPr txBox="1">
            <a:spLocks noGrp="1"/>
          </p:cNvSpPr>
          <p:nvPr>
            <p:ph type="title" idx="4294967295"/>
          </p:nvPr>
        </p:nvSpPr>
        <p:spPr>
          <a:xfrm>
            <a:off x="1769693" y="682941"/>
            <a:ext cx="2761184"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versions</a:t>
            </a:r>
          </a:p>
        </p:txBody>
      </p:sp>
      <p:sp>
        <p:nvSpPr>
          <p:cNvPr id="264" name="When you first log in to a CHPC system from the command line, the Python interpreters available to you are the system versions, which can be quite old. Please keep this in mind if you’re running Python from the command line."/>
          <p:cNvSpPr txBox="1"/>
          <p:nvPr/>
        </p:nvSpPr>
        <p:spPr>
          <a:xfrm>
            <a:off x="1285416" y="1441768"/>
            <a:ext cx="9621168" cy="96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When you first log in to a CHPC system from the command line, the Python interpreters available to you are the system versions, which can be quite old. Please keep this in mind if you’re running Python from the command line.</a:t>
            </a:r>
          </a:p>
        </p:txBody>
      </p:sp>
      <p:sp>
        <p:nvSpPr>
          <p:cNvPr id="254" name="python3 --version…"/>
          <p:cNvSpPr txBox="1"/>
          <p:nvPr/>
        </p:nvSpPr>
        <p:spPr>
          <a:xfrm>
            <a:off x="1285416" y="3212628"/>
            <a:ext cx="9621168" cy="77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python3 --version</a:t>
            </a:r>
          </a:p>
          <a:p>
            <a:pPr defTabSz="1219169">
              <a:lnSpc>
                <a:spcPct val="90000"/>
              </a:lnSpc>
              <a:spcBef>
                <a:spcPts val="2200"/>
              </a:spcBef>
              <a:defRPr sz="1600">
                <a:solidFill>
                  <a:srgbClr val="000000"/>
                </a:solidFill>
                <a:latin typeface="Andale Mono"/>
                <a:ea typeface="Andale Mono"/>
                <a:cs typeface="Andale Mono"/>
                <a:sym typeface="Andale Mono"/>
              </a:defRPr>
            </a:pPr>
            <a:r>
              <a:t>Python 3.6.8</a:t>
            </a:r>
          </a:p>
        </p:txBody>
      </p:sp>
      <p:sp>
        <p:nvSpPr>
          <p:cNvPr id="258" name="This version of Python is considered end-of-life"/>
          <p:cNvSpPr txBox="1"/>
          <p:nvPr/>
        </p:nvSpPr>
        <p:spPr>
          <a:xfrm>
            <a:off x="4823544" y="3749505"/>
            <a:ext cx="6246562" cy="251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1219169">
              <a:lnSpc>
                <a:spcPct val="90000"/>
              </a:lnSpc>
              <a:spcBef>
                <a:spcPts val="2200"/>
              </a:spcBef>
              <a:defRPr sz="1600">
                <a:solidFill>
                  <a:srgbClr val="FFFFFF"/>
                </a:solidFill>
                <a:latin typeface="Myriad Pro"/>
                <a:ea typeface="Myriad Pro"/>
                <a:cs typeface="Myriad Pro"/>
                <a:sym typeface="Myriad Pro"/>
              </a:defRPr>
            </a:pPr>
            <a:r>
              <a:t>This version of Python is considered </a:t>
            </a:r>
            <a:r>
              <a:rPr i="1"/>
              <a:t>end-of-life</a:t>
            </a:r>
          </a:p>
        </p:txBody>
      </p:sp>
      <p:pic>
        <p:nvPicPr>
          <p:cNvPr id="255"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1848" y="3240609"/>
            <a:ext cx="248838" cy="248838"/>
          </a:xfrm>
          <a:prstGeom prst="rect">
            <a:avLst/>
          </a:prstGeom>
          <a:ln w="12700">
            <a:miter lim="400000"/>
          </a:ln>
        </p:spPr>
      </p:pic>
      <p:sp>
        <p:nvSpPr>
          <p:cNvPr id="256" name="python2 --version…"/>
          <p:cNvSpPr txBox="1"/>
          <p:nvPr/>
        </p:nvSpPr>
        <p:spPr>
          <a:xfrm>
            <a:off x="1285416" y="4610095"/>
            <a:ext cx="9621168" cy="77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python2 --version</a:t>
            </a:r>
          </a:p>
          <a:p>
            <a:pPr defTabSz="1219169">
              <a:lnSpc>
                <a:spcPct val="90000"/>
              </a:lnSpc>
              <a:spcBef>
                <a:spcPts val="2200"/>
              </a:spcBef>
              <a:defRPr sz="1600">
                <a:solidFill>
                  <a:srgbClr val="000000"/>
                </a:solidFill>
                <a:latin typeface="Andale Mono"/>
                <a:ea typeface="Andale Mono"/>
                <a:cs typeface="Andale Mono"/>
                <a:sym typeface="Andale Mono"/>
              </a:defRPr>
            </a:pPr>
            <a:r>
              <a:t>Python 2.7.18</a:t>
            </a:r>
          </a:p>
        </p:txBody>
      </p:sp>
      <p:sp>
        <p:nvSpPr>
          <p:cNvPr id="259" name="This version of Python is considered end-of-life"/>
          <p:cNvSpPr txBox="1"/>
          <p:nvPr/>
        </p:nvSpPr>
        <p:spPr>
          <a:xfrm>
            <a:off x="4823544" y="5146972"/>
            <a:ext cx="6246562" cy="251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1219169">
              <a:lnSpc>
                <a:spcPct val="90000"/>
              </a:lnSpc>
              <a:spcBef>
                <a:spcPts val="2200"/>
              </a:spcBef>
              <a:defRPr sz="1600">
                <a:solidFill>
                  <a:srgbClr val="FFFFFF"/>
                </a:solidFill>
                <a:latin typeface="Myriad Pro"/>
                <a:ea typeface="Myriad Pro"/>
                <a:cs typeface="Myriad Pro"/>
                <a:sym typeface="Myriad Pro"/>
              </a:defRPr>
            </a:pPr>
            <a:r>
              <a:t>This version of Python is considered </a:t>
            </a:r>
            <a:r>
              <a:rPr i="1"/>
              <a:t>end-of-life</a:t>
            </a:r>
          </a:p>
        </p:txBody>
      </p:sp>
      <p:pic>
        <p:nvPicPr>
          <p:cNvPr id="257"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1848" y="4638076"/>
            <a:ext cx="248838" cy="248838"/>
          </a:xfrm>
          <a:prstGeom prst="rect">
            <a:avLst/>
          </a:prstGeom>
          <a:ln w="12700">
            <a:miter lim="400000"/>
          </a:ln>
        </p:spPr>
      </p:pic>
      <p:pic>
        <p:nvPicPr>
          <p:cNvPr id="260" name="Crossed out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22996" y="3722910"/>
            <a:ext cx="248833" cy="248833"/>
          </a:xfrm>
          <a:prstGeom prst="rect">
            <a:avLst/>
          </a:prstGeom>
          <a:ln w="12700">
            <a:miter lim="400000"/>
          </a:ln>
        </p:spPr>
      </p:pic>
      <p:pic>
        <p:nvPicPr>
          <p:cNvPr id="261" name="Crossed out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22996" y="5120348"/>
            <a:ext cx="248833" cy="248833"/>
          </a:xfrm>
          <a:prstGeom prst="rect">
            <a:avLst/>
          </a:prstGeom>
          <a:ln w="12700">
            <a:miter lim="400000"/>
          </a:ln>
        </p:spPr>
      </p:pic>
      <p:pic>
        <p:nvPicPr>
          <p:cNvPr id="262" name="Numbered list icon">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85416" y="756601"/>
            <a:ext cx="304801" cy="30480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ython versions"/>
          <p:cNvSpPr txBox="1">
            <a:spLocks noGrp="1"/>
          </p:cNvSpPr>
          <p:nvPr>
            <p:ph type="title" idx="4294967295"/>
          </p:nvPr>
        </p:nvSpPr>
        <p:spPr>
          <a:xfrm>
            <a:off x="1769693" y="682941"/>
            <a:ext cx="2761184"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versions</a:t>
            </a:r>
          </a:p>
        </p:txBody>
      </p:sp>
      <p:sp>
        <p:nvSpPr>
          <p:cNvPr id="274" name="If you’re running Python from the command line, use a module! If you’re using Open OnDemand, you’ll be able to select a version."/>
          <p:cNvSpPr txBox="1"/>
          <p:nvPr/>
        </p:nvSpPr>
        <p:spPr>
          <a:xfrm>
            <a:off x="1285416" y="1441768"/>
            <a:ext cx="9621168"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2200">
                <a:solidFill>
                  <a:srgbClr val="000000"/>
                </a:solidFill>
                <a:latin typeface="Myriad Pro"/>
                <a:ea typeface="Myriad Pro"/>
                <a:cs typeface="Myriad Pro"/>
                <a:sym typeface="Myriad Pro"/>
              </a:defRPr>
            </a:pPr>
            <a:r>
              <a:t>If you’re running Python from the command line, </a:t>
            </a:r>
            <a:r>
              <a:rPr i="1"/>
              <a:t>use a module</a:t>
            </a:r>
            <a:r>
              <a:t>! If you’re using Open OnDemand, you’ll be able to select a version.</a:t>
            </a:r>
          </a:p>
        </p:txBody>
      </p:sp>
      <p:sp>
        <p:nvSpPr>
          <p:cNvPr id="266" name="module spider python…"/>
          <p:cNvSpPr txBox="1"/>
          <p:nvPr/>
        </p:nvSpPr>
        <p:spPr>
          <a:xfrm>
            <a:off x="1285416" y="2728008"/>
            <a:ext cx="3071739" cy="3336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module spider python</a:t>
            </a:r>
          </a:p>
          <a:p>
            <a:pPr defTabSz="1219169">
              <a:lnSpc>
                <a:spcPct val="90000"/>
              </a:lnSpc>
              <a:spcBef>
                <a:spcPts val="2200"/>
              </a:spcBef>
              <a:defRPr sz="1600">
                <a:solidFill>
                  <a:srgbClr val="000000"/>
                </a:solidFill>
                <a:latin typeface="Andale Mono"/>
                <a:ea typeface="Andale Mono"/>
                <a:cs typeface="Andale Mono"/>
                <a:sym typeface="Andale Mono"/>
              </a:defRPr>
            </a:pPr>
            <a:r>
              <a:t>⋮</a:t>
            </a:r>
          </a:p>
          <a:p>
            <a:pPr defTabSz="1219169">
              <a:lnSpc>
                <a:spcPct val="90000"/>
              </a:lnSpc>
              <a:spcBef>
                <a:spcPts val="2200"/>
              </a:spcBef>
              <a:defRPr sz="1600">
                <a:solidFill>
                  <a:srgbClr val="000000"/>
                </a:solidFill>
                <a:latin typeface="Andale Mono"/>
                <a:ea typeface="Andale Mono"/>
                <a:cs typeface="Andale Mono"/>
                <a:sym typeface="Andale Mono"/>
              </a:defRPr>
            </a:pPr>
            <a:r>
              <a:t>python/2.7.18</a:t>
            </a:r>
            <a:br/>
            <a:r>
              <a:t>python/3.6.8</a:t>
            </a:r>
            <a:br/>
            <a:r>
              <a:t>python/3.8.8</a:t>
            </a:r>
            <a:br/>
            <a:r>
              <a:t>python/3.9.15</a:t>
            </a:r>
            <a:br/>
            <a:r>
              <a:t>python/3.10.3</a:t>
            </a:r>
            <a:br/>
            <a:r>
              <a:t>python/3.11.3</a:t>
            </a:r>
            <a:br/>
            <a:r>
              <a:t>python/3.11.7-spack</a:t>
            </a:r>
            <a:br/>
            <a:r>
              <a:t>python/3.11.7</a:t>
            </a:r>
            <a:br/>
            <a:r>
              <a:t>python/3.12.4</a:t>
            </a:r>
          </a:p>
          <a:p>
            <a:pPr defTabSz="1219169">
              <a:lnSpc>
                <a:spcPct val="90000"/>
              </a:lnSpc>
              <a:spcBef>
                <a:spcPts val="2200"/>
              </a:spcBef>
              <a:defRPr sz="1600">
                <a:solidFill>
                  <a:srgbClr val="000000"/>
                </a:solidFill>
                <a:latin typeface="Andale Mono"/>
                <a:ea typeface="Andale Mono"/>
                <a:cs typeface="Andale Mono"/>
                <a:sym typeface="Andale Mono"/>
              </a:defRPr>
            </a:pPr>
            <a:r>
              <a:t>⋮</a:t>
            </a:r>
          </a:p>
        </p:txBody>
      </p:sp>
      <p:pic>
        <p:nvPicPr>
          <p:cNvPr id="267"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1848" y="2755989"/>
            <a:ext cx="248838" cy="248838"/>
          </a:xfrm>
          <a:prstGeom prst="rect">
            <a:avLst/>
          </a:prstGeom>
          <a:ln w="12700">
            <a:miter lim="400000"/>
          </a:ln>
        </p:spPr>
      </p:pic>
      <p:sp>
        <p:nvSpPr>
          <p:cNvPr id="268" name="module load python/3.12.4"/>
          <p:cNvSpPr txBox="1"/>
          <p:nvPr/>
        </p:nvSpPr>
        <p:spPr>
          <a:xfrm>
            <a:off x="5631688" y="2728008"/>
            <a:ext cx="3388613"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1600">
                <a:solidFill>
                  <a:srgbClr val="000000"/>
                </a:solidFill>
                <a:latin typeface="Andale Mono"/>
                <a:ea typeface="Andale Mono"/>
                <a:cs typeface="Andale Mono"/>
                <a:sym typeface="Andale Mono"/>
              </a:defRPr>
            </a:lvl1pPr>
          </a:lstStyle>
          <a:p>
            <a:r>
              <a:t>module load python/3.12.4</a:t>
            </a:r>
          </a:p>
        </p:txBody>
      </p:sp>
      <p:pic>
        <p:nvPicPr>
          <p:cNvPr id="269"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68121" y="2755989"/>
            <a:ext cx="248838" cy="248838"/>
          </a:xfrm>
          <a:prstGeom prst="rect">
            <a:avLst/>
          </a:prstGeom>
          <a:ln w="12700">
            <a:miter lim="400000"/>
          </a:ln>
        </p:spPr>
      </p:pic>
      <p:sp>
        <p:nvSpPr>
          <p:cNvPr id="270" name="python --version…"/>
          <p:cNvSpPr txBox="1"/>
          <p:nvPr/>
        </p:nvSpPr>
        <p:spPr>
          <a:xfrm>
            <a:off x="5631688" y="3641535"/>
            <a:ext cx="3388613" cy="77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python --version</a:t>
            </a:r>
          </a:p>
          <a:p>
            <a:pPr defTabSz="1219169">
              <a:lnSpc>
                <a:spcPct val="90000"/>
              </a:lnSpc>
              <a:spcBef>
                <a:spcPts val="2200"/>
              </a:spcBef>
              <a:defRPr sz="1600">
                <a:solidFill>
                  <a:srgbClr val="000000"/>
                </a:solidFill>
                <a:latin typeface="Andale Mono"/>
                <a:ea typeface="Andale Mono"/>
                <a:cs typeface="Andale Mono"/>
                <a:sym typeface="Andale Mono"/>
              </a:defRPr>
            </a:pPr>
            <a:r>
              <a:t>Python 3.12.4</a:t>
            </a:r>
          </a:p>
        </p:txBody>
      </p:sp>
      <p:pic>
        <p:nvPicPr>
          <p:cNvPr id="271"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68121" y="3669517"/>
            <a:ext cx="248838" cy="248837"/>
          </a:xfrm>
          <a:prstGeom prst="rect">
            <a:avLst/>
          </a:prstGeom>
          <a:ln w="12700">
            <a:miter lim="400000"/>
          </a:ln>
        </p:spPr>
      </p:pic>
      <p:pic>
        <p:nvPicPr>
          <p:cNvPr id="272" name="Numbered list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5416" y="756601"/>
            <a:ext cx="304801" cy="304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ython versions"/>
          <p:cNvSpPr txBox="1">
            <a:spLocks noGrp="1"/>
          </p:cNvSpPr>
          <p:nvPr>
            <p:ph type="title" idx="4294967295"/>
          </p:nvPr>
        </p:nvSpPr>
        <p:spPr>
          <a:xfrm>
            <a:off x="1769693" y="682941"/>
            <a:ext cx="2761184" cy="45212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versions</a:t>
            </a:r>
          </a:p>
        </p:txBody>
      </p:sp>
      <p:sp>
        <p:nvSpPr>
          <p:cNvPr id="285" name="There are also Python modules with machine learning packages already installed and ready to use."/>
          <p:cNvSpPr txBox="1"/>
          <p:nvPr/>
        </p:nvSpPr>
        <p:spPr>
          <a:xfrm>
            <a:off x="1285416" y="1441768"/>
            <a:ext cx="9621168" cy="652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There are also Python modules with machine learning packages already installed and ready to use.</a:t>
            </a:r>
          </a:p>
        </p:txBody>
      </p:sp>
      <p:sp>
        <p:nvSpPr>
          <p:cNvPr id="276" name="module spider deeplearning…"/>
          <p:cNvSpPr txBox="1"/>
          <p:nvPr/>
        </p:nvSpPr>
        <p:spPr>
          <a:xfrm>
            <a:off x="1285416" y="2728008"/>
            <a:ext cx="3388612" cy="2307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module spider deeplearning</a:t>
            </a:r>
          </a:p>
          <a:p>
            <a:pPr defTabSz="1219169">
              <a:lnSpc>
                <a:spcPct val="90000"/>
              </a:lnSpc>
              <a:spcBef>
                <a:spcPts val="2200"/>
              </a:spcBef>
              <a:defRPr sz="1600">
                <a:solidFill>
                  <a:srgbClr val="000000"/>
                </a:solidFill>
                <a:latin typeface="Andale Mono"/>
                <a:ea typeface="Andale Mono"/>
                <a:cs typeface="Andale Mono"/>
                <a:sym typeface="Andale Mono"/>
              </a:defRPr>
            </a:pPr>
            <a:r>
              <a:t>⋮</a:t>
            </a:r>
          </a:p>
          <a:p>
            <a:pPr defTabSz="1219169">
              <a:lnSpc>
                <a:spcPct val="90000"/>
              </a:lnSpc>
              <a:spcBef>
                <a:spcPts val="2200"/>
              </a:spcBef>
              <a:defRPr sz="1600">
                <a:solidFill>
                  <a:srgbClr val="000000"/>
                </a:solidFill>
                <a:latin typeface="Andale Mono"/>
                <a:ea typeface="Andale Mono"/>
                <a:cs typeface="Andale Mono"/>
                <a:sym typeface="Andale Mono"/>
              </a:defRPr>
            </a:pPr>
            <a:r>
              <a:t>deeplearning/2023.3</a:t>
            </a:r>
            <a:br/>
            <a:r>
              <a:t>deeplearning/2024.1</a:t>
            </a:r>
            <a:br/>
            <a:r>
              <a:t>deeplearning/2024.2.0</a:t>
            </a:r>
            <a:br/>
            <a:r>
              <a:t>deeplearning/2025.4</a:t>
            </a:r>
          </a:p>
          <a:p>
            <a:pPr defTabSz="1219169">
              <a:lnSpc>
                <a:spcPct val="90000"/>
              </a:lnSpc>
              <a:spcBef>
                <a:spcPts val="2200"/>
              </a:spcBef>
              <a:defRPr sz="1600">
                <a:solidFill>
                  <a:srgbClr val="000000"/>
                </a:solidFill>
                <a:latin typeface="Andale Mono"/>
                <a:ea typeface="Andale Mono"/>
                <a:cs typeface="Andale Mono"/>
                <a:sym typeface="Andale Mono"/>
              </a:defRPr>
            </a:pPr>
            <a:r>
              <a:t>⋮</a:t>
            </a:r>
          </a:p>
        </p:txBody>
      </p:sp>
      <p:pic>
        <p:nvPicPr>
          <p:cNvPr id="277"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1848" y="2755989"/>
            <a:ext cx="248838" cy="248838"/>
          </a:xfrm>
          <a:prstGeom prst="rect">
            <a:avLst/>
          </a:prstGeom>
          <a:ln w="12700">
            <a:miter lim="400000"/>
          </a:ln>
        </p:spPr>
      </p:pic>
      <p:sp>
        <p:nvSpPr>
          <p:cNvPr id="278" name="module load deeplearning/2025.4"/>
          <p:cNvSpPr txBox="1"/>
          <p:nvPr/>
        </p:nvSpPr>
        <p:spPr>
          <a:xfrm>
            <a:off x="5631688" y="2728008"/>
            <a:ext cx="4225226"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1600">
                <a:solidFill>
                  <a:srgbClr val="000000"/>
                </a:solidFill>
                <a:latin typeface="Andale Mono"/>
                <a:ea typeface="Andale Mono"/>
                <a:cs typeface="Andale Mono"/>
                <a:sym typeface="Andale Mono"/>
              </a:defRPr>
            </a:lvl1pPr>
          </a:lstStyle>
          <a:p>
            <a:r>
              <a:t>module load deeplearning/2025.4</a:t>
            </a:r>
          </a:p>
        </p:txBody>
      </p:sp>
      <p:pic>
        <p:nvPicPr>
          <p:cNvPr id="279"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68121" y="2755989"/>
            <a:ext cx="248838" cy="248838"/>
          </a:xfrm>
          <a:prstGeom prst="rect">
            <a:avLst/>
          </a:prstGeom>
          <a:ln w="12700">
            <a:miter lim="400000"/>
          </a:ln>
        </p:spPr>
      </p:pic>
      <p:sp>
        <p:nvSpPr>
          <p:cNvPr id="280" name="python --version…"/>
          <p:cNvSpPr txBox="1"/>
          <p:nvPr/>
        </p:nvSpPr>
        <p:spPr>
          <a:xfrm>
            <a:off x="5631688" y="3641535"/>
            <a:ext cx="3388613" cy="77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1219169">
              <a:lnSpc>
                <a:spcPct val="90000"/>
              </a:lnSpc>
              <a:spcBef>
                <a:spcPts val="2200"/>
              </a:spcBef>
              <a:defRPr sz="1600">
                <a:solidFill>
                  <a:srgbClr val="000000"/>
                </a:solidFill>
                <a:latin typeface="Andale Mono"/>
                <a:ea typeface="Andale Mono"/>
                <a:cs typeface="Andale Mono"/>
                <a:sym typeface="Andale Mono"/>
              </a:defRPr>
            </a:pPr>
            <a:r>
              <a:t>python --version</a:t>
            </a:r>
          </a:p>
          <a:p>
            <a:pPr defTabSz="1219169">
              <a:lnSpc>
                <a:spcPct val="90000"/>
              </a:lnSpc>
              <a:spcBef>
                <a:spcPts val="2200"/>
              </a:spcBef>
              <a:defRPr sz="1600">
                <a:solidFill>
                  <a:srgbClr val="000000"/>
                </a:solidFill>
                <a:latin typeface="Andale Mono"/>
                <a:ea typeface="Andale Mono"/>
                <a:cs typeface="Andale Mono"/>
                <a:sym typeface="Andale Mono"/>
              </a:defRPr>
            </a:pPr>
            <a:r>
              <a:t>Python 3.11.11</a:t>
            </a:r>
          </a:p>
        </p:txBody>
      </p:sp>
      <p:pic>
        <p:nvPicPr>
          <p:cNvPr id="281" name="Terminal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68121" y="3669517"/>
            <a:ext cx="248838" cy="248837"/>
          </a:xfrm>
          <a:prstGeom prst="rect">
            <a:avLst/>
          </a:prstGeom>
          <a:ln w="12700">
            <a:miter lim="400000"/>
          </a:ln>
        </p:spPr>
      </p:pic>
      <p:sp>
        <p:nvSpPr>
          <p:cNvPr id="282" name="This module loads Python with common machine learning packages."/>
          <p:cNvSpPr txBox="1"/>
          <p:nvPr/>
        </p:nvSpPr>
        <p:spPr>
          <a:xfrm>
            <a:off x="1285416" y="5483955"/>
            <a:ext cx="9621168"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This module loads Python with common machine learning packages.</a:t>
            </a:r>
          </a:p>
        </p:txBody>
      </p:sp>
      <p:pic>
        <p:nvPicPr>
          <p:cNvPr id="283" name="Numbered list icon">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5416" y="756601"/>
            <a:ext cx="304801" cy="304801"/>
          </a:xfrm>
          <a:prstGeom prst="rect">
            <a:avLst/>
          </a:prstGeom>
          <a:ln w="12700">
            <a:miter lim="400000"/>
          </a:ln>
        </p:spPr>
      </p:pic>
      <p:sp>
        <p:nvSpPr>
          <p:cNvPr id="286" name="Read more on the CHPC documentation →">
            <a:hlinkClick r:id="rId4"/>
          </p:cNvPr>
          <p:cNvSpPr/>
          <p:nvPr/>
        </p:nvSpPr>
        <p:spPr>
          <a:xfrm>
            <a:off x="1291766" y="5973442"/>
            <a:ext cx="4008818" cy="439421"/>
          </a:xfrm>
          <a:prstGeom prst="roundRect">
            <a:avLst>
              <a:gd name="adj" fmla="val 43353"/>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lvl1pPr algn="ctr">
              <a:defRPr sz="1500">
                <a:solidFill>
                  <a:srgbClr val="FFFFFF"/>
                </a:solidFill>
                <a:latin typeface="Myriad Pro"/>
                <a:ea typeface="Myriad Pro"/>
                <a:cs typeface="Myriad Pro"/>
                <a:sym typeface="Myriad Pro"/>
              </a:defRPr>
            </a:lvl1pPr>
          </a:lstStyle>
          <a:p>
            <a:r>
              <a:t>Read more on the CHPC documentation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Background image with an abstract mountain line art and a University of Utah logo">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89" name="Q2…"/>
          <p:cNvSpPr txBox="1">
            <a:spLocks noGrp="1"/>
          </p:cNvSpPr>
          <p:nvPr>
            <p:ph type="title" idx="4294967295"/>
          </p:nvPr>
        </p:nvSpPr>
        <p:spPr>
          <a:xfrm>
            <a:off x="1298116" y="2346325"/>
            <a:ext cx="6671184" cy="216535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p>
            <a:pPr marL="0" marR="0" lvl="0" indent="0" algn="l" defTabSz="1219169" rtl="0" eaLnBrk="1" fontAlgn="auto" latinLnBrk="0" hangingPunct="0">
              <a:lnSpc>
                <a:spcPct val="90000"/>
              </a:lnSpc>
              <a:spcBef>
                <a:spcPts val="2200"/>
              </a:spcBef>
              <a:spcAft>
                <a:spcPts val="0"/>
              </a:spcAft>
              <a:buClrTx/>
              <a:buSzTx/>
              <a:buFontTx/>
              <a:buNone/>
              <a:tabLst/>
              <a:defRPr sz="2200" i="1">
                <a:solidFill>
                  <a:schemeClr val="accent1"/>
                </a:solidFill>
                <a:latin typeface="Myriad Pro"/>
                <a:ea typeface="Myriad Pro"/>
                <a:cs typeface="Myriad Pro"/>
                <a:sym typeface="Myriad Pro"/>
              </a:defRPr>
            </a:pPr>
            <a:r>
              <a:rPr kumimoji="0" lang="en-US" sz="4500" b="0" i="1" u="none" strike="noStrike" kern="0" cap="none" spc="0" normalizeH="0" baseline="0" noProof="0" dirty="0">
                <a:ln>
                  <a:noFill/>
                </a:ln>
                <a:solidFill>
                  <a:schemeClr val="accent1"/>
                </a:solidFill>
                <a:effectLst/>
                <a:uLnTx/>
                <a:uFillTx/>
                <a:latin typeface="Myriad Pro"/>
                <a:ea typeface="Myriad Pro"/>
                <a:cs typeface="Myriad Pro"/>
                <a:sym typeface="Myriad Pro"/>
              </a:rPr>
              <a:t>Q2</a:t>
            </a:r>
          </a:p>
          <a:p>
            <a:pPr marL="0" marR="0" lvl="0" indent="0" algn="l" defTabSz="1219169" rtl="0" eaLnBrk="1" fontAlgn="auto" latinLnBrk="0" hangingPunct="0">
              <a:lnSpc>
                <a:spcPct val="90000"/>
              </a:lnSpc>
              <a:spcBef>
                <a:spcPts val="2200"/>
              </a:spcBef>
              <a:spcAft>
                <a:spcPts val="0"/>
              </a:spcAft>
              <a:buClrTx/>
              <a:buSzTx/>
              <a:buFontTx/>
              <a:buNone/>
              <a:tabLst/>
              <a:defRPr sz="2200" b="1">
                <a:solidFill>
                  <a:schemeClr val="accent1"/>
                </a:solidFill>
                <a:latin typeface="Myriad Pro"/>
                <a:ea typeface="Myriad Pro"/>
                <a:cs typeface="Myriad Pro"/>
                <a:sym typeface="Myriad Pro"/>
              </a:defRPr>
            </a:pPr>
            <a:r>
              <a:rPr kumimoji="0" lang="en-US" sz="3000" b="1" i="0" u="none" strike="noStrike" kern="0" cap="none" spc="0" normalizeH="0" baseline="0" noProof="0" dirty="0">
                <a:ln>
                  <a:noFill/>
                </a:ln>
                <a:solidFill>
                  <a:schemeClr val="accent1"/>
                </a:solidFill>
                <a:effectLst/>
                <a:uLnTx/>
                <a:uFillTx/>
                <a:latin typeface="Myriad Pro"/>
                <a:ea typeface="Myriad Pro"/>
                <a:cs typeface="Myriad Pro"/>
                <a:sym typeface="Myriad Pro"/>
              </a:rPr>
              <a:t>I have specific software requirements;</a:t>
            </a:r>
            <a:b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br>
            <a:r>
              <a:rPr kumimoji="0" lang="en-US" sz="4500" b="1" i="0" u="none" strike="noStrike" kern="0" cap="none" spc="0" normalizeH="0" baseline="0" noProof="0" dirty="0">
                <a:ln>
                  <a:noFill/>
                </a:ln>
                <a:solidFill>
                  <a:schemeClr val="accent1"/>
                </a:solidFill>
                <a:effectLst/>
                <a:uLnTx/>
                <a:uFillTx/>
                <a:latin typeface="Myriad Pro"/>
                <a:ea typeface="Myriad Pro"/>
                <a:cs typeface="Myriad Pro"/>
                <a:sym typeface="Myriad Pro"/>
              </a:rPr>
              <a:t>how do I install packages?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ackage icon">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91439" y="2445573"/>
            <a:ext cx="304801" cy="304801"/>
          </a:xfrm>
          <a:prstGeom prst="rect">
            <a:avLst/>
          </a:prstGeom>
          <a:ln w="12700">
            <a:miter lim="400000"/>
          </a:ln>
        </p:spPr>
      </p:pic>
      <p:sp>
        <p:nvSpPr>
          <p:cNvPr id="292" name="Python packages"/>
          <p:cNvSpPr txBox="1">
            <a:spLocks noGrp="1"/>
          </p:cNvSpPr>
          <p:nvPr>
            <p:ph type="title" idx="4294967295"/>
          </p:nvPr>
        </p:nvSpPr>
        <p:spPr>
          <a:xfrm>
            <a:off x="6475716" y="2371914"/>
            <a:ext cx="2962352" cy="45212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25400" tIns="25400" rIns="25400" bIns="25400" numCol="1" spcCol="0" rtlCol="0" fromWordArt="0" anchor="ctr" anchorCtr="0" forceAA="0" compatLnSpc="1">
            <a:prstTxWarp prst="textNoShape">
              <a:avLst/>
            </a:prstTxWarp>
            <a:spAutoFit/>
          </a:bodyPr>
          <a:lstStyle>
            <a:lvl1pPr defTabSz="412750">
              <a:defRPr sz="3200">
                <a:solidFill>
                  <a:srgbClr val="000000"/>
                </a:solidFill>
                <a:latin typeface="Myriad Pro"/>
                <a:ea typeface="Myriad Pro"/>
                <a:cs typeface="Myriad Pro"/>
                <a:sym typeface="Myriad Pro"/>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yriad Pro"/>
                <a:ea typeface="Myriad Pro"/>
                <a:cs typeface="Myriad Pro"/>
                <a:sym typeface="Myriad Pro"/>
              </a:rPr>
              <a:t>Python packages</a:t>
            </a:r>
          </a:p>
        </p:txBody>
      </p:sp>
      <p:sp>
        <p:nvSpPr>
          <p:cNvPr id="293" name="Users can install their own packages on CHPC systems. We suggest using virtual environments or conda environments to install your own Python packages."/>
          <p:cNvSpPr txBox="1"/>
          <p:nvPr/>
        </p:nvSpPr>
        <p:spPr>
          <a:xfrm>
            <a:off x="5991439" y="3519870"/>
            <a:ext cx="5795970" cy="1280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2200">
                <a:solidFill>
                  <a:srgbClr val="000000"/>
                </a:solidFill>
                <a:latin typeface="Myriad Pro"/>
                <a:ea typeface="Myriad Pro"/>
                <a:cs typeface="Myriad Pro"/>
                <a:sym typeface="Myriad Pro"/>
              </a:defRPr>
            </a:lvl1pPr>
          </a:lstStyle>
          <a:p>
            <a:r>
              <a:t>Users can install their own packages on CHPC systems. We suggest using virtual environments or conda environments to install your own Python packages.</a:t>
            </a:r>
          </a:p>
        </p:txBody>
      </p:sp>
      <p:pic>
        <p:nvPicPr>
          <p:cNvPr id="294" name="Image of boxes, representing Python packages" descr="Image of boxes, representing Python packages"/>
          <p:cNvPicPr>
            <a:picLocks noChangeAspect="1"/>
          </p:cNvPicPr>
          <p:nvPr/>
        </p:nvPicPr>
        <p:blipFill>
          <a:blip r:embed="rId3"/>
          <a:stretch>
            <a:fillRect/>
          </a:stretch>
        </p:blipFill>
        <p:spPr>
          <a:xfrm>
            <a:off x="-4930030" y="0"/>
            <a:ext cx="10287001" cy="6858001"/>
          </a:xfrm>
          <a:prstGeom prst="rect">
            <a:avLst/>
          </a:prstGeom>
          <a:ln w="12700">
            <a:miter lim="400000"/>
          </a:ln>
        </p:spPr>
      </p:pic>
      <p:sp>
        <p:nvSpPr>
          <p:cNvPr id="295" name="Photo by Luke Heibert (Unsplash License)"/>
          <p:cNvSpPr txBox="1"/>
          <p:nvPr/>
        </p:nvSpPr>
        <p:spPr>
          <a:xfrm>
            <a:off x="5991439" y="5712654"/>
            <a:ext cx="799958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1219169">
              <a:lnSpc>
                <a:spcPct val="90000"/>
              </a:lnSpc>
              <a:spcBef>
                <a:spcPts val="2200"/>
              </a:spcBef>
              <a:defRPr sz="1400">
                <a:solidFill>
                  <a:srgbClr val="000000"/>
                </a:solidFill>
                <a:latin typeface="Myriad Pro"/>
                <a:ea typeface="Myriad Pro"/>
                <a:cs typeface="Myriad Pro"/>
                <a:sym typeface="Myriad Pro"/>
              </a:defRPr>
            </a:lvl1pPr>
          </a:lstStyle>
          <a:p>
            <a:r>
              <a:t>Photo by Luke Heibert (Unsplash License)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Office Theme">
  <a:themeElements>
    <a:clrScheme name="Office Theme">
      <a:dk1>
        <a:srgbClr val="994729"/>
      </a:dk1>
      <a:lt1>
        <a:srgbClr val="708E99"/>
      </a:lt1>
      <a:dk2>
        <a:srgbClr val="A7A7A7"/>
      </a:dk2>
      <a:lt2>
        <a:srgbClr val="535353"/>
      </a:lt2>
      <a:accent1>
        <a:srgbClr val="BE0000"/>
      </a:accent1>
      <a:accent2>
        <a:srgbClr val="A9A9A9"/>
      </a:accent2>
      <a:accent3>
        <a:srgbClr val="919191"/>
      </a:accent3>
      <a:accent4>
        <a:srgbClr val="797979"/>
      </a:accent4>
      <a:accent5>
        <a:srgbClr val="5F5F5F"/>
      </a:accent5>
      <a:accent6>
        <a:srgbClr val="424242"/>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994729"/>
      </a:dk1>
      <a:lt1>
        <a:srgbClr val="708E99"/>
      </a:lt1>
      <a:dk2>
        <a:srgbClr val="A7A7A7"/>
      </a:dk2>
      <a:lt2>
        <a:srgbClr val="535353"/>
      </a:lt2>
      <a:accent1>
        <a:srgbClr val="BE0000"/>
      </a:accent1>
      <a:accent2>
        <a:srgbClr val="A9A9A9"/>
      </a:accent2>
      <a:accent3>
        <a:srgbClr val="919191"/>
      </a:accent3>
      <a:accent4>
        <a:srgbClr val="797979"/>
      </a:accent4>
      <a:accent5>
        <a:srgbClr val="5F5F5F"/>
      </a:accent5>
      <a:accent6>
        <a:srgbClr val="424242"/>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08E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1608</Words>
  <Application>Microsoft Macintosh PowerPoint</Application>
  <PresentationFormat>Widescreen</PresentationFormat>
  <Paragraphs>181</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Helvetica Neue</vt:lpstr>
      <vt:lpstr>Myriad Pro</vt:lpstr>
      <vt:lpstr>Myriad Pro Light</vt:lpstr>
      <vt:lpstr>Office Theme</vt:lpstr>
      <vt:lpstr>Using Python at the Center for High Performance Computing</vt:lpstr>
      <vt:lpstr>Scope of this presentation</vt:lpstr>
      <vt:lpstr>Q1 To use Python effectively at the CHPC, which version should I use?</vt:lpstr>
      <vt:lpstr>Python versions</vt:lpstr>
      <vt:lpstr>Python versions</vt:lpstr>
      <vt:lpstr>Python versions</vt:lpstr>
      <vt:lpstr>Python versions</vt:lpstr>
      <vt:lpstr>Q2 I have specific software requirements; how do I install packages?</vt:lpstr>
      <vt:lpstr>Python packages</vt:lpstr>
      <vt:lpstr>Python packages: virtual environments</vt:lpstr>
      <vt:lpstr>Python packages: conda environments</vt:lpstr>
      <vt:lpstr>Q3 To use Python effectively at the CHPC, where should I run my scripts?</vt:lpstr>
      <vt:lpstr>High-performance computing clusters</vt:lpstr>
      <vt:lpstr>High-performance computing clusters</vt:lpstr>
      <vt:lpstr>High-performance computing clusters</vt:lpstr>
      <vt:lpstr>Presentation structure</vt:lpstr>
      <vt:lpstr>Command line (SSH)</vt:lpstr>
      <vt:lpstr>FastX</vt:lpstr>
      <vt:lpstr>Open OnDemand</vt:lpstr>
      <vt:lpstr>Running Python on compute nodes</vt:lpstr>
      <vt:lpstr>Open OnDemand</vt:lpstr>
      <vt:lpstr>Open OnDemand</vt:lpstr>
      <vt:lpstr>Command line (salloc)</vt:lpstr>
      <vt:lpstr>Batch scripts (sbatch)</vt:lpstr>
      <vt:lpstr>Summary of strategies for using Python effectively at the CHPC</vt:lpstr>
      <vt:lpstr>Strategies for running Python on login nodes</vt:lpstr>
      <vt:lpstr>Strategies for running Python on compute nodes</vt:lpstr>
      <vt:lpstr>Do you have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Robben Migacz</cp:lastModifiedBy>
  <cp:revision>1</cp:revision>
  <dcterms:modified xsi:type="dcterms:W3CDTF">2025-12-22T23:13:52Z</dcterms:modified>
</cp:coreProperties>
</file>