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52" d="100"/>
          <a:sy n="52"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Note that the </a:t>
            </a:r>
            <a:r>
              <a:rPr i="1"/>
              <a:t>Pro Git</a:t>
            </a:r>
            <a:r>
              <a:t> book is free; it is available on the Git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Comment on direction of arrow: points backward relative to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381000" y="685800"/>
            <a:ext cx="6096000" cy="342900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rPr dirty="0"/>
              <a:t>Use nano for the sake of others who haven’t used the command line much in the past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xfrm>
            <a:off x="381000" y="685800"/>
            <a:ext cx="6096000" cy="3429000"/>
          </a:xfrm>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Note: There are two different kinds of tags; the difference is whether the tag includes metadata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3080999"/>
            <a:ext cx="368505" cy="374600"/>
          </a:xfrm>
          <a:prstGeom prst="rect">
            <a:avLst/>
          </a:prstGeom>
        </p:spPr>
        <p:txBody>
          <a:bodyPr/>
          <a:lstStyle>
            <a:lvl1pPr>
              <a:defRPr sz="1800">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prstGeom prst="rect">
            <a:avLst/>
          </a:prstGeom>
        </p:spPr>
        <p:txBody>
          <a:bodyPr/>
          <a:lstStyle>
            <a:lvl1pPr>
              <a:defRPr sz="8400" spc="-168"/>
            </a:lvl1pPr>
          </a:lstStyle>
          <a:p>
            <a:r>
              <a:t>Slide Title</a:t>
            </a:r>
          </a:p>
        </p:txBody>
      </p:sp>
      <p:sp>
        <p:nvSpPr>
          <p:cNvPr id="15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200" b="1"/>
            </a:lvl1pPr>
          </a:lstStyle>
          <a:p>
            <a:r>
              <a:t>Slide Subtitle</a:t>
            </a:r>
          </a:p>
        </p:txBody>
      </p:sp>
      <p:sp>
        <p:nvSpPr>
          <p:cNvPr id="151"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52" name="Slide Number"/>
          <p:cNvSpPr txBox="1">
            <a:spLocks noGrp="1"/>
          </p:cNvSpPr>
          <p:nvPr>
            <p:ph type="sldNum" sz="quarter" idx="2"/>
          </p:nvPr>
        </p:nvSpPr>
        <p:spPr>
          <a:xfrm>
            <a:off x="11972239" y="13046658"/>
            <a:ext cx="427025" cy="408941"/>
          </a:xfrm>
          <a:prstGeom prst="rect">
            <a:avLst/>
          </a:prstGeom>
        </p:spPr>
        <p:txBody>
          <a:bodyPr/>
          <a:lstStyle>
            <a:lvl1pPr>
              <a:defRPr sz="24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1965724" y="13040732"/>
            <a:ext cx="440056"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1965724" y="13040732"/>
            <a:ext cx="440056"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65724" y="13036498"/>
            <a:ext cx="440056" cy="419101"/>
          </a:xfrm>
          <a:prstGeom prst="rect">
            <a:avLst/>
          </a:prstGeom>
          <a:ln w="12700">
            <a:miter lim="400000"/>
          </a:ln>
        </p:spPr>
        <p:txBody>
          <a:bodyPr wrap="none" lIns="50800" tIns="50800" rIns="50800" bIns="50800" anchor="b">
            <a:spAutoFit/>
          </a:bodyPr>
          <a:lstStyle>
            <a:lvl1pPr defTabSz="584200">
              <a:defRPr sz="2500">
                <a:solidFill>
                  <a:srgbClr val="000000"/>
                </a:solidFill>
                <a:latin typeface="Myriad Pro"/>
                <a:ea typeface="Myriad Pro"/>
                <a:cs typeface="Myriad Pro"/>
                <a:sym typeface="Myriad Pr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1pPr>
      <a:lvl2pPr marL="0" marR="0" indent="4572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2pPr>
      <a:lvl3pPr marL="0" marR="0" indent="9144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3pPr>
      <a:lvl4pPr marL="0" marR="0" indent="13716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4pPr>
      <a:lvl5pPr marL="0" marR="0" indent="18288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5pPr>
      <a:lvl6pPr marL="0" marR="0" indent="22860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6pPr>
      <a:lvl7pPr marL="0" marR="0" indent="27432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7pPr>
      <a:lvl8pPr marL="0" marR="0" indent="32004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8pPr>
      <a:lvl9pPr marL="0" marR="0" indent="36576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yriad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hyperlink" Target="http://gitlab.chpc.utah.edu"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mailto:helpdesk@chpc.utah.ed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title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pic>
        <p:nvPicPr>
          <p:cNvPr id="162" name="CHPC_HRZ_RGB.svg" descr="Center for High Performance Computing logo"/>
          <p:cNvPicPr>
            <a:picLocks noChangeAspect="1"/>
          </p:cNvPicPr>
          <p:nvPr/>
        </p:nvPicPr>
        <p:blipFill>
          <a:blip r:embed="rId3"/>
          <a:stretch>
            <a:fillRect/>
          </a:stretch>
        </p:blipFill>
        <p:spPr>
          <a:xfrm>
            <a:off x="1583387" y="10607305"/>
            <a:ext cx="9809678" cy="1738516"/>
          </a:xfrm>
          <a:prstGeom prst="rect">
            <a:avLst/>
          </a:prstGeom>
          <a:ln w="12700">
            <a:miter lim="400000"/>
          </a:ln>
        </p:spPr>
      </p:pic>
      <p:pic>
        <p:nvPicPr>
          <p:cNvPr id="163" name="git_title.pdf" descr="Diagram showing Git commits and edges connecting them to represent relationships"/>
          <p:cNvPicPr>
            <a:picLocks noChangeAspect="1"/>
          </p:cNvPicPr>
          <p:nvPr/>
        </p:nvPicPr>
        <p:blipFill>
          <a:blip r:embed="rId4"/>
          <a:stretch>
            <a:fillRect/>
          </a:stretch>
        </p:blipFill>
        <p:spPr>
          <a:xfrm>
            <a:off x="13421337" y="2321833"/>
            <a:ext cx="10962663" cy="3261199"/>
          </a:xfrm>
          <a:prstGeom prst="rect">
            <a:avLst/>
          </a:prstGeom>
          <a:ln w="12700">
            <a:miter lim="400000"/>
          </a:ln>
        </p:spPr>
      </p:pic>
      <p:sp>
        <p:nvSpPr>
          <p:cNvPr id="164" name="Introduction to Git"/>
          <p:cNvSpPr txBox="1">
            <a:spLocks noGrp="1"/>
          </p:cNvSpPr>
          <p:nvPr>
            <p:ph type="title" idx="4294967295"/>
          </p:nvPr>
        </p:nvSpPr>
        <p:spPr>
          <a:xfrm>
            <a:off x="1598302" y="2398166"/>
            <a:ext cx="7786689" cy="105410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Introduction to Git</a:t>
            </a:r>
          </a:p>
        </p:txBody>
      </p:sp>
      <p:grpSp>
        <p:nvGrpSpPr>
          <p:cNvPr id="167" name="Group">
            <a:extLst>
              <a:ext uri="{C183D7F6-B498-43B3-948B-1728B52AA6E4}">
                <adec:decorative xmlns:adec="http://schemas.microsoft.com/office/drawing/2017/decorative" val="1"/>
              </a:ext>
            </a:extLst>
          </p:cNvPr>
          <p:cNvGrpSpPr/>
          <p:nvPr/>
        </p:nvGrpSpPr>
        <p:grpSpPr>
          <a:xfrm>
            <a:off x="1598302" y="4262839"/>
            <a:ext cx="1270001" cy="1808593"/>
            <a:chOff x="0" y="321309"/>
            <a:chExt cx="1270000" cy="1808592"/>
          </a:xfrm>
        </p:grpSpPr>
        <p:sp>
          <p:nvSpPr>
            <p:cNvPr id="165" name="Presented by"/>
            <p:cNvSpPr/>
            <p:nvPr/>
          </p:nvSpPr>
          <p:spPr>
            <a:xfrm>
              <a:off x="0" y="32130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4200">
                  <a:solidFill>
                    <a:srgbClr val="000000"/>
                  </a:solidFill>
                  <a:latin typeface="Myriad Pro"/>
                  <a:ea typeface="Myriad Pro"/>
                  <a:cs typeface="Myriad Pro"/>
                  <a:sym typeface="Myriad Pro"/>
                </a:defRPr>
              </a:lvl1pPr>
            </a:lstStyle>
            <a:p>
              <a:r>
                <a:t>Presented by</a:t>
              </a:r>
            </a:p>
          </p:txBody>
        </p:sp>
        <p:sp>
          <p:nvSpPr>
            <p:cNvPr id="166" name="Robben Migacz"/>
            <p:cNvSpPr/>
            <p:nvPr/>
          </p:nvSpPr>
          <p:spPr>
            <a:xfrm>
              <a:off x="0" y="859902"/>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5600">
                  <a:solidFill>
                    <a:srgbClr val="000000"/>
                  </a:solidFill>
                  <a:latin typeface="Myriad Pro"/>
                  <a:ea typeface="Myriad Pro"/>
                  <a:cs typeface="Myriad Pro"/>
                  <a:sym typeface="Myriad Pro"/>
                </a:defRPr>
              </a:lvl1pPr>
            </a:lstStyle>
            <a:p>
              <a:r>
                <a:t>Robben Migacz</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242"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44" name="Who uses Git?"/>
          <p:cNvSpPr txBox="1">
            <a:spLocks noGrp="1"/>
          </p:cNvSpPr>
          <p:nvPr>
            <p:ph type="title" idx="4294967295"/>
          </p:nvPr>
        </p:nvSpPr>
        <p:spPr>
          <a:xfrm>
            <a:off x="1598302" y="713679"/>
            <a:ext cx="586263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Who uses Git?</a:t>
            </a:r>
          </a:p>
        </p:txBody>
      </p:sp>
      <p:sp>
        <p:nvSpPr>
          <p:cNvPr id="245" name="Git is used primarily by software developers.…"/>
          <p:cNvSpPr txBox="1"/>
          <p:nvPr/>
        </p:nvSpPr>
        <p:spPr>
          <a:xfrm>
            <a:off x="1598302" y="4526280"/>
            <a:ext cx="11628902" cy="4663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000000"/>
                </a:solidFill>
                <a:latin typeface="Myriad Pro"/>
                <a:ea typeface="Myriad Pro"/>
                <a:cs typeface="Myriad Pro"/>
                <a:sym typeface="Myriad Pro"/>
              </a:defRPr>
            </a:pPr>
            <a:r>
              <a:t>Git is used primarily by </a:t>
            </a:r>
            <a:r>
              <a:rPr>
                <a:latin typeface="Myriad Pro Light"/>
                <a:ea typeface="Myriad Pro Light"/>
                <a:cs typeface="Myriad Pro Light"/>
                <a:sym typeface="Myriad Pro Semibold"/>
              </a:rPr>
              <a:t>software developers</a:t>
            </a:r>
            <a:r>
              <a:t>.</a:t>
            </a:r>
          </a:p>
          <a:p>
            <a:pPr algn="l" defTabSz="457200">
              <a:spcBef>
                <a:spcPts val="4000"/>
              </a:spcBef>
              <a:defRPr sz="5400">
                <a:solidFill>
                  <a:srgbClr val="000000"/>
                </a:solidFill>
                <a:latin typeface="Myriad Pro"/>
                <a:ea typeface="Myriad Pro"/>
                <a:cs typeface="Myriad Pro"/>
                <a:sym typeface="Myriad Pro"/>
              </a:defRPr>
            </a:pPr>
            <a:r>
              <a:t>In the Stack Overflow Developer Survey 2021, more than 93% of respondents said they use Git.</a:t>
            </a:r>
          </a:p>
        </p:txBody>
      </p:sp>
      <p:grpSp>
        <p:nvGrpSpPr>
          <p:cNvPr id="248" name="Group" descr="Pie chart with 93% indicating Git users and 7% indicating developers who are not using Git"/>
          <p:cNvGrpSpPr/>
          <p:nvPr/>
        </p:nvGrpSpPr>
        <p:grpSpPr>
          <a:xfrm>
            <a:off x="3368718" y="705271"/>
            <a:ext cx="21733915" cy="12305458"/>
            <a:chOff x="0" y="0"/>
            <a:chExt cx="21733913" cy="12305456"/>
          </a:xfrm>
        </p:grpSpPr>
        <p:pic>
          <p:nvPicPr>
            <p:cNvPr id="246" name="piechart.pdf" descr="piechart.pdf"/>
            <p:cNvPicPr>
              <a:picLocks noChangeAspect="1"/>
            </p:cNvPicPr>
            <p:nvPr/>
          </p:nvPicPr>
          <p:blipFill>
            <a:blip r:embed="rId3"/>
            <a:stretch>
              <a:fillRect/>
            </a:stretch>
          </p:blipFill>
          <p:spPr>
            <a:xfrm>
              <a:off x="10712533" y="0"/>
              <a:ext cx="11021381" cy="12305457"/>
            </a:xfrm>
            <a:prstGeom prst="rect">
              <a:avLst/>
            </a:prstGeom>
            <a:ln w="12700" cap="flat">
              <a:noFill/>
              <a:miter lim="400000"/>
            </a:ln>
            <a:effectLst/>
          </p:spPr>
        </p:pic>
        <p:sp>
          <p:nvSpPr>
            <p:cNvPr id="247" name="Line"/>
            <p:cNvSpPr/>
            <p:nvPr/>
          </p:nvSpPr>
          <p:spPr>
            <a:xfrm>
              <a:off x="0" y="7501904"/>
              <a:ext cx="10793308" cy="1"/>
            </a:xfrm>
            <a:prstGeom prst="line">
              <a:avLst/>
            </a:prstGeom>
            <a:noFill/>
            <a:ln w="38100" cap="flat">
              <a:solidFill>
                <a:srgbClr val="000000"/>
              </a:solidFill>
              <a:prstDash val="solid"/>
              <a:miter lim="400000"/>
              <a:tailEnd type="oval" w="med" len="med"/>
            </a:ln>
            <a:effectLst/>
          </p:spPr>
          <p:txBody>
            <a:bodyPr wrap="square" lIns="50800" tIns="50800" rIns="50800" bIns="50800" numCol="1" anchor="ctr">
              <a:noAutofit/>
            </a:bodyPr>
            <a:lstStyle/>
            <a:p>
              <a:endParaRPr/>
            </a:p>
          </p:txBody>
        </p:sp>
      </p:grpSp>
      <p:grpSp>
        <p:nvGrpSpPr>
          <p:cNvPr id="251" name="Group" descr="Callout pointing to 7% on pie chart: “Developers who should probably start using Git”"/>
          <p:cNvGrpSpPr/>
          <p:nvPr/>
        </p:nvGrpSpPr>
        <p:grpSpPr>
          <a:xfrm>
            <a:off x="7668903" y="1952691"/>
            <a:ext cx="9922123" cy="495300"/>
            <a:chOff x="0" y="0"/>
            <a:chExt cx="9922122" cy="495299"/>
          </a:xfrm>
        </p:grpSpPr>
        <p:sp>
          <p:nvSpPr>
            <p:cNvPr id="249" name="Line"/>
            <p:cNvSpPr/>
            <p:nvPr/>
          </p:nvSpPr>
          <p:spPr>
            <a:xfrm>
              <a:off x="8021298" y="247649"/>
              <a:ext cx="1900825" cy="1"/>
            </a:xfrm>
            <a:prstGeom prst="line">
              <a:avLst/>
            </a:prstGeom>
            <a:noFill/>
            <a:ln w="38100" cap="flat">
              <a:solidFill>
                <a:srgbClr val="000000"/>
              </a:solidFill>
              <a:prstDash val="solid"/>
              <a:miter lim="400000"/>
              <a:tailEnd type="oval" w="med" len="med"/>
            </a:ln>
            <a:effectLst/>
          </p:spPr>
          <p:txBody>
            <a:bodyPr wrap="square" lIns="50800" tIns="50800" rIns="50800" bIns="50800" numCol="1" anchor="ctr">
              <a:noAutofit/>
            </a:bodyPr>
            <a:lstStyle/>
            <a:p>
              <a:endParaRPr/>
            </a:p>
          </p:txBody>
        </p:sp>
        <p:sp>
          <p:nvSpPr>
            <p:cNvPr id="250" name="Developers who should probably start using Git"/>
            <p:cNvSpPr txBox="1"/>
            <p:nvPr/>
          </p:nvSpPr>
          <p:spPr>
            <a:xfrm>
              <a:off x="0" y="-1"/>
              <a:ext cx="9046194" cy="49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defRPr sz="3000">
                  <a:solidFill>
                    <a:srgbClr val="000000"/>
                  </a:solidFill>
                  <a:latin typeface="Myriad Pro"/>
                  <a:ea typeface="Myriad Pro"/>
                  <a:cs typeface="Myriad Pro"/>
                  <a:sym typeface="Myriad Pro"/>
                </a:defRPr>
              </a:lvl1pPr>
            </a:lstStyle>
            <a:p>
              <a:r>
                <a:t>Developers who should probably start using Git</a:t>
              </a:r>
            </a:p>
          </p:txBody>
        </p:sp>
      </p:grpSp>
    </p:spTree>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51"/>
                                        </p:tgtEl>
                                        <p:attrNameLst>
                                          <p:attrName>style.visibility</p:attrName>
                                        </p:attrNameLst>
                                      </p:cBhvr>
                                      <p:to>
                                        <p:strVal val="visible"/>
                                      </p:to>
                                    </p:set>
                                    <p:anim calcmode="lin" valueType="num">
                                      <p:cBhvr>
                                        <p:cTn id="7" dur="1000" fill="hold"/>
                                        <p:tgtEl>
                                          <p:spTgt spid="251"/>
                                        </p:tgtEl>
                                        <p:attrNameLst>
                                          <p:attrName>ppt_x</p:attrName>
                                        </p:attrNameLst>
                                      </p:cBhvr>
                                      <p:tavLst>
                                        <p:tav tm="0">
                                          <p:val>
                                            <p:strVal val="0-#ppt_w/2"/>
                                          </p:val>
                                        </p:tav>
                                        <p:tav tm="100000">
                                          <p:val>
                                            <p:strVal val="#ppt_x"/>
                                          </p:val>
                                        </p:tav>
                                      </p:tavLst>
                                    </p:anim>
                                    <p:anim calcmode="lin" valueType="num">
                                      <p:cBhvr>
                                        <p:cTn id="8" dur="1000" fill="hold"/>
                                        <p:tgtEl>
                                          <p:spTgt spid="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253"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57" name="However,"/>
          <p:cNvSpPr txBox="1"/>
          <p:nvPr/>
        </p:nvSpPr>
        <p:spPr>
          <a:xfrm>
            <a:off x="1598302" y="519004"/>
            <a:ext cx="2667636" cy="74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a:solidFill>
                  <a:srgbClr val="BE0000"/>
                </a:solidFill>
                <a:latin typeface="Myriad Pro Light"/>
                <a:ea typeface="Myriad Pro Light"/>
                <a:cs typeface="Myriad Pro Light"/>
                <a:sym typeface="Myriad Pro Semibold"/>
              </a:defRPr>
            </a:lvl1pPr>
          </a:lstStyle>
          <a:p>
            <a:r>
              <a:t>However,</a:t>
            </a:r>
          </a:p>
        </p:txBody>
      </p:sp>
      <p:sp>
        <p:nvSpPr>
          <p:cNvPr id="255" name="Git isn’t just for software developers"/>
          <p:cNvSpPr txBox="1">
            <a:spLocks noGrp="1"/>
          </p:cNvSpPr>
          <p:nvPr>
            <p:ph type="title" idx="4294967295"/>
          </p:nvPr>
        </p:nvSpPr>
        <p:spPr>
          <a:xfrm>
            <a:off x="1598302" y="1266891"/>
            <a:ext cx="14819949" cy="105410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p>
            <a:pPr marL="0" marR="0" lvl="0" indent="0" algn="l" defTabSz="2438338" rtl="0" eaLnBrk="1" fontAlgn="auto" latinLnBrk="0" hangingPunct="0">
              <a:lnSpc>
                <a:spcPct val="100000"/>
              </a:lnSpc>
              <a:spcBef>
                <a:spcPts val="0"/>
              </a:spcBef>
              <a:spcAft>
                <a:spcPts val="0"/>
              </a:spcAft>
              <a:buClrTx/>
              <a:buSzTx/>
              <a:buFontTx/>
              <a:buNone/>
              <a:tabLst/>
              <a:defRPr sz="7500">
                <a:solidFill>
                  <a:srgbClr val="BE0000"/>
                </a:solidFill>
                <a:latin typeface="Myriad Pro Light"/>
                <a:ea typeface="Myriad Pro Light"/>
                <a:cs typeface="Myriad Pro Light"/>
                <a:sym typeface="Myriad Pro Semibold"/>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Git isn’t </a:t>
            </a:r>
            <a:r>
              <a:rPr kumimoji="0" lang="en-US" sz="7500" b="1" i="1" u="none" strike="noStrike" kern="0" cap="none" spc="0" normalizeH="0" baseline="0" noProof="0" dirty="0">
                <a:ln>
                  <a:noFill/>
                </a:ln>
                <a:solidFill>
                  <a:srgbClr val="BE0000"/>
                </a:solidFill>
                <a:effectLst/>
                <a:uLnTx/>
                <a:uFillTx/>
                <a:latin typeface="Myriad Pro"/>
                <a:ea typeface="Myriad Pro"/>
                <a:cs typeface="Myriad Pro"/>
                <a:sym typeface="Myriad Pro"/>
              </a:rPr>
              <a:t>just</a:t>
            </a: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 for software developers</a:t>
            </a:r>
          </a:p>
        </p:txBody>
      </p:sp>
      <p:sp>
        <p:nvSpPr>
          <p:cNvPr id="256" name="Git will help you keep track of changes to any of your files. It works best with plain text (anything human-readable in a text editor) and relatively small files.…"/>
          <p:cNvSpPr txBox="1"/>
          <p:nvPr/>
        </p:nvSpPr>
        <p:spPr>
          <a:xfrm>
            <a:off x="1598302" y="3688080"/>
            <a:ext cx="10526581" cy="633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000000"/>
                </a:solidFill>
                <a:latin typeface="Myriad Pro"/>
                <a:ea typeface="Myriad Pro"/>
                <a:cs typeface="Myriad Pro"/>
                <a:sym typeface="Myriad Pro"/>
              </a:defRPr>
            </a:pPr>
            <a:r>
              <a:t>Git will help you keep track of changes to </a:t>
            </a:r>
            <a:r>
              <a:rPr i="1"/>
              <a:t>any</a:t>
            </a:r>
            <a:r>
              <a:t> of your files. It works best with plain text (anything human-readable in a text editor) and relatively small files.</a:t>
            </a:r>
          </a:p>
          <a:p>
            <a:pPr algn="l" defTabSz="457200">
              <a:spcBef>
                <a:spcPts val="4000"/>
              </a:spcBef>
              <a:defRPr sz="5400">
                <a:solidFill>
                  <a:srgbClr val="000000"/>
                </a:solidFill>
                <a:latin typeface="Myriad Pro"/>
                <a:ea typeface="Myriad Pro"/>
                <a:cs typeface="Myriad Pro"/>
                <a:sym typeface="Myriad Pro"/>
              </a:defRPr>
            </a:pPr>
            <a:r>
              <a:t>It works well with LaTeX documents, for example.</a:t>
            </a:r>
          </a:p>
        </p:txBody>
      </p:sp>
      <p:pic>
        <p:nvPicPr>
          <p:cNvPr id="258" name="git_tex.png" descr="Image showing green and red text, indicative of additions and deletions, respectively, in a LaTeX document (scientific or technical writing)"/>
          <p:cNvPicPr>
            <a:picLocks noChangeAspect="1"/>
          </p:cNvPicPr>
          <p:nvPr/>
        </p:nvPicPr>
        <p:blipFill>
          <a:blip r:embed="rId3"/>
          <a:stretch>
            <a:fillRect/>
          </a:stretch>
        </p:blipFill>
        <p:spPr>
          <a:xfrm>
            <a:off x="14153937" y="2032558"/>
            <a:ext cx="10904418" cy="109044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txBox="1">
            <a:spLocks noGrp="1"/>
          </p:cNvSpPr>
          <p:nvPr>
            <p:ph type="sldNum" sz="quarter" idx="4294967295"/>
          </p:nvPr>
        </p:nvSpPr>
        <p:spPr>
          <a:xfrm>
            <a:off x="1197197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12</a:t>
            </a:fld>
            <a:endParaRPr/>
          </a:p>
        </p:txBody>
      </p:sp>
      <p:pic>
        <p:nvPicPr>
          <p:cNvPr id="260"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sp>
        <p:nvSpPr>
          <p:cNvPr id="262" name="Let’s learn how to use Git!"/>
          <p:cNvSpPr txBox="1">
            <a:spLocks noGrp="1"/>
          </p:cNvSpPr>
          <p:nvPr>
            <p:ph type="title" idx="4294967295"/>
          </p:nvPr>
        </p:nvSpPr>
        <p:spPr>
          <a:xfrm>
            <a:off x="6965811" y="6456680"/>
            <a:ext cx="10452378" cy="80264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defTabSz="457200">
              <a:defRPr sz="5400">
                <a:solidFill>
                  <a:srgbClr val="FFFFFF"/>
                </a:solidFill>
                <a:latin typeface="Myriad Pro Light"/>
                <a:ea typeface="Myriad Pro Light"/>
                <a:cs typeface="Myriad Pro Light"/>
                <a:sym typeface="Myriad Pro Semi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Let’s learn how to use Git!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lide Number"/>
          <p:cNvSpPr txBox="1">
            <a:spLocks noGrp="1"/>
          </p:cNvSpPr>
          <p:nvPr>
            <p:ph type="sldNum" sz="quarter" idx="4294967295"/>
          </p:nvPr>
        </p:nvSpPr>
        <p:spPr>
          <a:xfrm>
            <a:off x="23529466"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13</a:t>
            </a:fld>
            <a:endParaRPr/>
          </a:p>
        </p:txBody>
      </p:sp>
      <p:pic>
        <p:nvPicPr>
          <p:cNvPr id="264" name="quotation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2"/>
          </a:xfrm>
          <a:prstGeom prst="rect">
            <a:avLst/>
          </a:prstGeom>
          <a:ln w="12700">
            <a:miter lim="400000"/>
          </a:ln>
        </p:spPr>
      </p:pic>
      <p:sp>
        <p:nvSpPr>
          <p:cNvPr id="2" name="Title 1">
            <a:extLst>
              <a:ext uri="{FF2B5EF4-FFF2-40B4-BE49-F238E27FC236}">
                <a16:creationId xmlns:a16="http://schemas.microsoft.com/office/drawing/2014/main" id="{C4EC4AF1-C913-8D94-D657-3C8ED10B3179}"/>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Quotation about Git</a:t>
            </a:r>
          </a:p>
        </p:txBody>
      </p:sp>
      <p:sp>
        <p:nvSpPr>
          <p:cNvPr id="266" name="Git … frustrates me because, while it is an excellent productivity tool that lets scores of developers collaborate on a single code base without clobbering each other, it asks its users to understand how it works at its deepest levels. It’s like if you w"/>
          <p:cNvSpPr txBox="1"/>
          <p:nvPr/>
        </p:nvSpPr>
        <p:spPr>
          <a:xfrm>
            <a:off x="5503218" y="3362960"/>
            <a:ext cx="17126152" cy="699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000000"/>
                </a:solidFill>
                <a:latin typeface="Myriad Pro"/>
                <a:ea typeface="Myriad Pro"/>
                <a:cs typeface="Myriad Pro"/>
                <a:sym typeface="Myriad Pro"/>
              </a:defRPr>
            </a:pPr>
            <a:r>
              <a:t>Git … frustrates me because, while it is an excellent productivity tool that lets scores of developers collaborate on a single code base without clobbering each other, it asks its users to understand how it works at its deepest levels. It’s like if you were going to write a letter and first had to read a treatise on UTF-8 encoding.</a:t>
            </a:r>
          </a:p>
          <a:p>
            <a:pPr algn="r" defTabSz="457200">
              <a:spcBef>
                <a:spcPts val="4000"/>
              </a:spcBef>
              <a:defRPr sz="4800">
                <a:solidFill>
                  <a:srgbClr val="000000"/>
                </a:solidFill>
                <a:latin typeface="Myriad Pro"/>
                <a:ea typeface="Myriad Pro"/>
                <a:cs typeface="Myriad Pro"/>
                <a:sym typeface="Myriad Pro"/>
              </a:defRPr>
            </a:pPr>
            <a:r>
              <a:t>— Sharon Cichelli, “Git is a Directed Acyclic Graph and What the Heck Does That Mean?”, 2017</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lide Number"/>
          <p:cNvSpPr txBox="1">
            <a:spLocks noGrp="1"/>
          </p:cNvSpPr>
          <p:nvPr>
            <p:ph type="sldNum" sz="quarter" idx="4294967295"/>
          </p:nvPr>
        </p:nvSpPr>
        <p:spPr>
          <a:xfrm>
            <a:off x="2352111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14</a:t>
            </a:fld>
            <a:endParaRPr/>
          </a:p>
        </p:txBody>
      </p:sp>
      <p:pic>
        <p:nvPicPr>
          <p:cNvPr id="268"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sp>
        <p:nvSpPr>
          <p:cNvPr id="2" name="Title 1">
            <a:extLst>
              <a:ext uri="{FF2B5EF4-FFF2-40B4-BE49-F238E27FC236}">
                <a16:creationId xmlns:a16="http://schemas.microsoft.com/office/drawing/2014/main" id="{51E40821-A375-9FCE-A14C-BBE4469871D6}"/>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Introduction to presentation format</a:t>
            </a:r>
          </a:p>
        </p:txBody>
      </p:sp>
      <p:sp>
        <p:nvSpPr>
          <p:cNvPr id="271" name="We’ll need to cover some terminology before we can move into the hands-on material.…"/>
          <p:cNvSpPr txBox="1"/>
          <p:nvPr/>
        </p:nvSpPr>
        <p:spPr>
          <a:xfrm>
            <a:off x="1295211" y="3522980"/>
            <a:ext cx="10452379" cy="6670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FFFFFF"/>
                </a:solidFill>
                <a:latin typeface="Myriad Pro Light"/>
                <a:ea typeface="Myriad Pro Light"/>
                <a:cs typeface="Myriad Pro Light"/>
                <a:sym typeface="Myriad Pro Semibold"/>
              </a:defRPr>
            </a:pPr>
            <a:r>
              <a:t>We’ll need to cover some terminology before we can move into the hands-on material.</a:t>
            </a:r>
          </a:p>
          <a:p>
            <a:pPr algn="l" defTabSz="457200">
              <a:defRPr sz="5400">
                <a:solidFill>
                  <a:srgbClr val="FFFFFF"/>
                </a:solidFill>
                <a:latin typeface="Myriad Pro Light"/>
                <a:ea typeface="Myriad Pro Light"/>
                <a:cs typeface="Myriad Pro Light"/>
                <a:sym typeface="Myriad Pro Semibold"/>
              </a:defRPr>
            </a:pPr>
            <a:endParaRPr/>
          </a:p>
          <a:p>
            <a:pPr algn="l" defTabSz="457200">
              <a:defRPr sz="5400">
                <a:solidFill>
                  <a:srgbClr val="FFFFFF"/>
                </a:solidFill>
                <a:latin typeface="Myriad Pro"/>
                <a:ea typeface="Myriad Pro"/>
                <a:cs typeface="Myriad Pro"/>
                <a:sym typeface="Myriad Pro"/>
              </a:defRPr>
            </a:pPr>
            <a:r>
              <a:t>Git can be difficult to understand at first; taking a step back to see the big picture will help when we start looking at commands.</a:t>
            </a:r>
          </a:p>
        </p:txBody>
      </p:sp>
      <p:pic>
        <p:nvPicPr>
          <p:cNvPr id="269" name="book.pdf" descr="Book, representing glossary of Git-related terms"/>
          <p:cNvPicPr>
            <a:picLocks noChangeAspect="1"/>
          </p:cNvPicPr>
          <p:nvPr/>
        </p:nvPicPr>
        <p:blipFill>
          <a:blip r:embed="rId3"/>
          <a:stretch>
            <a:fillRect/>
          </a:stretch>
        </p:blipFill>
        <p:spPr>
          <a:xfrm>
            <a:off x="12261353" y="1751761"/>
            <a:ext cx="10827436" cy="119642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strips dir="ru"/>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15</a:t>
            </a:fld>
            <a:endParaRPr/>
          </a:p>
        </p:txBody>
      </p:sp>
      <p:pic>
        <p:nvPicPr>
          <p:cNvPr id="273"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274"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5" name="Terminology: Repository"/>
          <p:cNvSpPr txBox="1">
            <a:spLocks noGrp="1"/>
          </p:cNvSpPr>
          <p:nvPr>
            <p:ph type="title" idx="4294967295"/>
          </p:nvPr>
        </p:nvSpPr>
        <p:spPr>
          <a:xfrm>
            <a:off x="4290702" y="2117985"/>
            <a:ext cx="685038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Repository</a:t>
            </a:r>
          </a:p>
        </p:txBody>
      </p:sp>
      <p:sp>
        <p:nvSpPr>
          <p:cNvPr id="277" name="A repository is where the revision history of a project is stored. It’s a hidden directory, .git, within the directory your project resides in.…"/>
          <p:cNvSpPr txBox="1"/>
          <p:nvPr/>
        </p:nvSpPr>
        <p:spPr>
          <a:xfrm>
            <a:off x="3438211" y="3362960"/>
            <a:ext cx="17507578" cy="657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A </a:t>
            </a:r>
            <a:r>
              <a:rPr b="1"/>
              <a:t>repository</a:t>
            </a:r>
            <a:r>
              <a:t> is where the revision history of a project is stored. It’s a hidden directory, .git, within the directory your project resides in.</a:t>
            </a:r>
          </a:p>
          <a:p>
            <a:pPr algn="l" defTabSz="457200">
              <a:spcBef>
                <a:spcPts val="4000"/>
              </a:spcBef>
              <a:defRPr sz="4000">
                <a:solidFill>
                  <a:srgbClr val="000000"/>
                </a:solidFill>
                <a:latin typeface="Myriad Pro"/>
                <a:ea typeface="Myriad Pro"/>
                <a:cs typeface="Myriad Pro"/>
                <a:sym typeface="Myriad Pro"/>
              </a:defRPr>
            </a:pPr>
            <a:r>
              <a:t>The .git directory’s name starts with a period, which means it’s “hidden.” Depending on your file browser’s settings, you may not be able to see it. You probably won't need to; we’ll use commands to interact with the repository.</a:t>
            </a:r>
          </a:p>
          <a:p>
            <a:pPr algn="l" defTabSz="457200">
              <a:spcBef>
                <a:spcPts val="4000"/>
              </a:spcBef>
              <a:defRPr sz="4000">
                <a:solidFill>
                  <a:srgbClr val="000000"/>
                </a:solidFill>
                <a:latin typeface="Myriad Pro"/>
                <a:ea typeface="Myriad Pro"/>
                <a:cs typeface="Myriad Pro"/>
                <a:sym typeface="Myriad Pro"/>
              </a:defRPr>
            </a:pPr>
            <a:r>
              <a:t>Just know that your project history doesn’t live in a mysterious database or “in the cloud.” It’s just a collection of files in the same directory as your project.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16</a:t>
            </a:fld>
            <a:endParaRPr/>
          </a:p>
        </p:txBody>
      </p:sp>
      <p:pic>
        <p:nvPicPr>
          <p:cNvPr id="279"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280"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1" name="Terminology: Repository"/>
          <p:cNvSpPr txBox="1">
            <a:spLocks noGrp="1"/>
          </p:cNvSpPr>
          <p:nvPr>
            <p:ph type="title" idx="4294967295"/>
          </p:nvPr>
        </p:nvSpPr>
        <p:spPr>
          <a:xfrm>
            <a:off x="4290702" y="2117985"/>
            <a:ext cx="685038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Repository</a:t>
            </a:r>
          </a:p>
        </p:txBody>
      </p:sp>
      <p:sp>
        <p:nvSpPr>
          <p:cNvPr id="283" name="There are a few important things to note about repositories:…"/>
          <p:cNvSpPr txBox="1"/>
          <p:nvPr/>
        </p:nvSpPr>
        <p:spPr>
          <a:xfrm>
            <a:off x="3438211" y="3362960"/>
            <a:ext cx="17507578" cy="845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There are a few important things to note about repositories:</a:t>
            </a:r>
          </a:p>
          <a:p>
            <a:pPr marL="508000" indent="-508000" algn="l" defTabSz="457200">
              <a:spcBef>
                <a:spcPts val="4000"/>
              </a:spcBef>
              <a:buSzPct val="123000"/>
              <a:buChar char="•"/>
              <a:defRPr sz="4000">
                <a:solidFill>
                  <a:srgbClr val="000000"/>
                </a:solidFill>
                <a:latin typeface="Myriad Pro"/>
                <a:ea typeface="Myriad Pro"/>
                <a:cs typeface="Myriad Pro"/>
                <a:sym typeface="Myriad Pro"/>
              </a:defRPr>
            </a:pPr>
            <a:r>
              <a:t>If you delete the .git directory, you lose your project history (and you are stuck with the current state of your files)</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t>If you make a backup copy of your project directory, you also make a backup copy of your Git repository (contained within the project directory)</a:t>
            </a:r>
          </a:p>
          <a:p>
            <a:pPr marL="1117600" lvl="1" indent="-508000" algn="l" defTabSz="457200">
              <a:spcBef>
                <a:spcPts val="2000"/>
              </a:spcBef>
              <a:buSzPct val="123000"/>
              <a:buChar char="•"/>
              <a:defRPr sz="4000">
                <a:solidFill>
                  <a:srgbClr val="000000"/>
                </a:solidFill>
                <a:latin typeface="Myriad Pro"/>
                <a:ea typeface="Myriad Pro"/>
                <a:cs typeface="Myriad Pro"/>
                <a:sym typeface="Myriad Pro"/>
              </a:defRPr>
            </a:pPr>
            <a:r>
              <a:t>We always recommend backing up your important files!</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t>If you send your project directory, including .git, to another person, the other person can see your project history</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t>You should avoid storing sensitive information or passwords in a Git repository, especially if there is a possibility that you might share your work with others or use a host like GitHub</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83">
                                            <p:txEl>
                                              <p:pRg st="1" end="1"/>
                                            </p:txEl>
                                          </p:spTgt>
                                        </p:tgtEl>
                                        <p:attrNameLst>
                                          <p:attrName>style.visibility</p:attrName>
                                        </p:attrNameLst>
                                      </p:cBhvr>
                                      <p:to>
                                        <p:strVal val="visible"/>
                                      </p:to>
                                    </p:set>
                                    <p:anim calcmode="lin" valueType="num">
                                      <p:cBhvr>
                                        <p:cTn id="7" dur="1000" fill="hold"/>
                                        <p:tgtEl>
                                          <p:spTgt spid="283">
                                            <p:txEl>
                                              <p:pRg st="1" end="1"/>
                                            </p:txEl>
                                          </p:spTgt>
                                        </p:tgtEl>
                                        <p:attrNameLst>
                                          <p:attrName>ppt_x</p:attrName>
                                        </p:attrNameLst>
                                      </p:cBhvr>
                                      <p:tavLst>
                                        <p:tav tm="0">
                                          <p:val>
                                            <p:strVal val="0-#ppt_w/2"/>
                                          </p:val>
                                        </p:tav>
                                        <p:tav tm="100000">
                                          <p:val>
                                            <p:strVal val="#ppt_x"/>
                                          </p:val>
                                        </p:tav>
                                      </p:tavLst>
                                    </p:anim>
                                    <p:anim calcmode="lin" valueType="num">
                                      <p:cBhvr>
                                        <p:cTn id="8" dur="1000" fill="hold"/>
                                        <p:tgtEl>
                                          <p:spTgt spid="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283">
                                            <p:txEl>
                                              <p:pRg st="2" end="2"/>
                                            </p:txEl>
                                          </p:spTgt>
                                        </p:tgtEl>
                                        <p:attrNameLst>
                                          <p:attrName>style.visibility</p:attrName>
                                        </p:attrNameLst>
                                      </p:cBhvr>
                                      <p:to>
                                        <p:strVal val="visible"/>
                                      </p:to>
                                    </p:set>
                                    <p:anim calcmode="lin" valueType="num">
                                      <p:cBhvr>
                                        <p:cTn id="13" dur="1000" fill="hold"/>
                                        <p:tgtEl>
                                          <p:spTgt spid="283">
                                            <p:txEl>
                                              <p:pRg st="2" end="2"/>
                                            </p:txEl>
                                          </p:spTgt>
                                        </p:tgtEl>
                                        <p:attrNameLst>
                                          <p:attrName>ppt_x</p:attrName>
                                        </p:attrNameLst>
                                      </p:cBhvr>
                                      <p:tavLst>
                                        <p:tav tm="0">
                                          <p:val>
                                            <p:strVal val="0-#ppt_w/2"/>
                                          </p:val>
                                        </p:tav>
                                        <p:tav tm="100000">
                                          <p:val>
                                            <p:strVal val="#ppt_x"/>
                                          </p:val>
                                        </p:tav>
                                      </p:tavLst>
                                    </p:anim>
                                    <p:anim calcmode="lin" valueType="num">
                                      <p:cBhvr>
                                        <p:cTn id="14" dur="1000" fill="hold"/>
                                        <p:tgtEl>
                                          <p:spTgt spid="28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1" nodeType="withEffect">
                                  <p:stCondLst>
                                    <p:cond delay="0"/>
                                  </p:stCondLst>
                                  <p:iterate>
                                    <p:tmAbs val="0"/>
                                  </p:iterate>
                                  <p:childTnLst>
                                    <p:set>
                                      <p:cBhvr>
                                        <p:cTn id="16" fill="hold"/>
                                        <p:tgtEl>
                                          <p:spTgt spid="283">
                                            <p:txEl>
                                              <p:pRg st="3" end="3"/>
                                            </p:txEl>
                                          </p:spTgt>
                                        </p:tgtEl>
                                        <p:attrNameLst>
                                          <p:attrName>style.visibility</p:attrName>
                                        </p:attrNameLst>
                                      </p:cBhvr>
                                      <p:to>
                                        <p:strVal val="visible"/>
                                      </p:to>
                                    </p:set>
                                    <p:anim calcmode="lin" valueType="num">
                                      <p:cBhvr>
                                        <p:cTn id="17" dur="1000" fill="hold"/>
                                        <p:tgtEl>
                                          <p:spTgt spid="283">
                                            <p:txEl>
                                              <p:pRg st="3" end="3"/>
                                            </p:txEl>
                                          </p:spTgt>
                                        </p:tgtEl>
                                        <p:attrNameLst>
                                          <p:attrName>ppt_x</p:attrName>
                                        </p:attrNameLst>
                                      </p:cBhvr>
                                      <p:tavLst>
                                        <p:tav tm="0">
                                          <p:val>
                                            <p:strVal val="0-#ppt_w/2"/>
                                          </p:val>
                                        </p:tav>
                                        <p:tav tm="100000">
                                          <p:val>
                                            <p:strVal val="#ppt_x"/>
                                          </p:val>
                                        </p:tav>
                                      </p:tavLst>
                                    </p:anim>
                                    <p:anim calcmode="lin" valueType="num">
                                      <p:cBhvr>
                                        <p:cTn id="18" dur="1000" fill="hold"/>
                                        <p:tgtEl>
                                          <p:spTgt spid="2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283">
                                            <p:txEl>
                                              <p:pRg st="4" end="4"/>
                                            </p:txEl>
                                          </p:spTgt>
                                        </p:tgtEl>
                                        <p:attrNameLst>
                                          <p:attrName>style.visibility</p:attrName>
                                        </p:attrNameLst>
                                      </p:cBhvr>
                                      <p:to>
                                        <p:strVal val="visible"/>
                                      </p:to>
                                    </p:set>
                                    <p:anim calcmode="lin" valueType="num">
                                      <p:cBhvr>
                                        <p:cTn id="23" dur="1000" fill="hold"/>
                                        <p:tgtEl>
                                          <p:spTgt spid="283">
                                            <p:txEl>
                                              <p:pRg st="4" end="4"/>
                                            </p:txEl>
                                          </p:spTgt>
                                        </p:tgtEl>
                                        <p:attrNameLst>
                                          <p:attrName>ppt_x</p:attrName>
                                        </p:attrNameLst>
                                      </p:cBhvr>
                                      <p:tavLst>
                                        <p:tav tm="0">
                                          <p:val>
                                            <p:strVal val="0-#ppt_w/2"/>
                                          </p:val>
                                        </p:tav>
                                        <p:tav tm="100000">
                                          <p:val>
                                            <p:strVal val="#ppt_x"/>
                                          </p:val>
                                        </p:tav>
                                      </p:tavLst>
                                    </p:anim>
                                    <p:anim calcmode="lin" valueType="num">
                                      <p:cBhvr>
                                        <p:cTn id="24" dur="1000" fill="hold"/>
                                        <p:tgtEl>
                                          <p:spTgt spid="2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283">
                                            <p:txEl>
                                              <p:pRg st="5" end="5"/>
                                            </p:txEl>
                                          </p:spTgt>
                                        </p:tgtEl>
                                        <p:attrNameLst>
                                          <p:attrName>style.visibility</p:attrName>
                                        </p:attrNameLst>
                                      </p:cBhvr>
                                      <p:to>
                                        <p:strVal val="visible"/>
                                      </p:to>
                                    </p:set>
                                    <p:anim calcmode="lin" valueType="num">
                                      <p:cBhvr>
                                        <p:cTn id="29" dur="1000" fill="hold"/>
                                        <p:tgtEl>
                                          <p:spTgt spid="283">
                                            <p:txEl>
                                              <p:pRg st="5" end="5"/>
                                            </p:txEl>
                                          </p:spTgt>
                                        </p:tgtEl>
                                        <p:attrNameLst>
                                          <p:attrName>ppt_x</p:attrName>
                                        </p:attrNameLst>
                                      </p:cBhvr>
                                      <p:tavLst>
                                        <p:tav tm="0">
                                          <p:val>
                                            <p:strVal val="0-#ppt_w/2"/>
                                          </p:val>
                                        </p:tav>
                                        <p:tav tm="100000">
                                          <p:val>
                                            <p:strVal val="#ppt_x"/>
                                          </p:val>
                                        </p:tav>
                                      </p:tavLst>
                                    </p:anim>
                                    <p:anim calcmode="lin" valueType="num">
                                      <p:cBhvr>
                                        <p:cTn id="30" dur="1000" fill="hold"/>
                                        <p:tgtEl>
                                          <p:spTgt spid="28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17</a:t>
            </a:fld>
            <a:endParaRPr/>
          </a:p>
        </p:txBody>
      </p:sp>
      <p:pic>
        <p:nvPicPr>
          <p:cNvPr id="285"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286"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7" name="Terminology: Commits"/>
          <p:cNvSpPr txBox="1">
            <a:spLocks noGrp="1"/>
          </p:cNvSpPr>
          <p:nvPr>
            <p:ph type="title" idx="4294967295"/>
          </p:nvPr>
        </p:nvSpPr>
        <p:spPr>
          <a:xfrm>
            <a:off x="4290702" y="2117985"/>
            <a:ext cx="631634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Commits</a:t>
            </a:r>
          </a:p>
        </p:txBody>
      </p:sp>
      <p:sp>
        <p:nvSpPr>
          <p:cNvPr id="289" name="Git does not keep track of every change you make; it is not the same as having an undo button or a file history. Instead, you commit changes as you see fit."/>
          <p:cNvSpPr txBox="1"/>
          <p:nvPr/>
        </p:nvSpPr>
        <p:spPr>
          <a:xfrm>
            <a:off x="3438211" y="3362960"/>
            <a:ext cx="17507578" cy="247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Git </a:t>
            </a:r>
            <a:r>
              <a:rPr i="1"/>
              <a:t>does not</a:t>
            </a:r>
            <a:r>
              <a:t> keep track of every change you make; it is </a:t>
            </a:r>
            <a:r>
              <a:rPr i="1"/>
              <a:t>not</a:t>
            </a:r>
            <a:r>
              <a:t> the same as having an undo button or a file history. Instead, you </a:t>
            </a:r>
            <a:r>
              <a:rPr b="1"/>
              <a:t>commit</a:t>
            </a:r>
            <a:r>
              <a:t> changes as you see fit.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cNvSpPr txBox="1">
            <a:spLocks noGrp="1"/>
          </p:cNvSpPr>
          <p:nvPr>
            <p:ph type="sldNum" sz="quarter" idx="4294967295"/>
          </p:nvPr>
        </p:nvSpPr>
        <p:spPr>
          <a:xfrm>
            <a:off x="23529466"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18</a:t>
            </a:fld>
            <a:endParaRPr/>
          </a:p>
        </p:txBody>
      </p:sp>
      <p:pic>
        <p:nvPicPr>
          <p:cNvPr id="291" name="quotation_backdrop.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24384001" cy="13716002"/>
          </a:xfrm>
          <a:prstGeom prst="rect">
            <a:avLst/>
          </a:prstGeom>
          <a:ln w="12700">
            <a:miter lim="400000"/>
          </a:ln>
        </p:spPr>
      </p:pic>
      <p:sp>
        <p:nvSpPr>
          <p:cNvPr id="2" name="Title 1">
            <a:extLst>
              <a:ext uri="{FF2B5EF4-FFF2-40B4-BE49-F238E27FC236}">
                <a16:creationId xmlns:a16="http://schemas.microsoft.com/office/drawing/2014/main" id="{683F7FB0-5ABC-5646-66F9-A53937C5D1E8}"/>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Quotation about Git and snapshots</a:t>
            </a:r>
          </a:p>
        </p:txBody>
      </p:sp>
      <p:sp>
        <p:nvSpPr>
          <p:cNvPr id="293" name="With Git, every time you commit, or save the state of your project, Git basically takes a picture of what all your files look like at that moment and stores a reference to that snapshot.…"/>
          <p:cNvSpPr txBox="1"/>
          <p:nvPr/>
        </p:nvSpPr>
        <p:spPr>
          <a:xfrm>
            <a:off x="5503218" y="4569460"/>
            <a:ext cx="17126152" cy="4577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000000"/>
                </a:solidFill>
                <a:latin typeface="Myriad Pro"/>
                <a:ea typeface="Myriad Pro"/>
                <a:cs typeface="Myriad Pro"/>
                <a:sym typeface="Myriad Pro"/>
              </a:defRPr>
            </a:pPr>
            <a:r>
              <a:t>With Git, every time you commit, or save the state of your project, Git basically takes a picture of what all your files look like at that moment and stores a reference to that snapshot.</a:t>
            </a:r>
          </a:p>
          <a:p>
            <a:pPr algn="r" defTabSz="457200">
              <a:spcBef>
                <a:spcPts val="4000"/>
              </a:spcBef>
              <a:defRPr sz="4800">
                <a:solidFill>
                  <a:srgbClr val="000000"/>
                </a:solidFill>
                <a:latin typeface="Myriad Pro"/>
                <a:ea typeface="Myriad Pro"/>
                <a:cs typeface="Myriad Pro"/>
                <a:sym typeface="Myriad Pro"/>
              </a:defRPr>
            </a:pPr>
            <a:r>
              <a:t>— </a:t>
            </a:r>
            <a:r>
              <a:rPr i="1"/>
              <a:t>Pro Git</a:t>
            </a:r>
            <a:r>
              <a:t> (2</a:t>
            </a:r>
            <a:r>
              <a:rPr baseline="31999"/>
              <a:t>nd</a:t>
            </a:r>
            <a:r>
              <a:t> Edition), Scott Chacon and Ben Straub, 2014</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19</a:t>
            </a:fld>
            <a:endParaRPr/>
          </a:p>
        </p:txBody>
      </p:sp>
      <p:pic>
        <p:nvPicPr>
          <p:cNvPr id="29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29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9" name="Terminology: Commits"/>
          <p:cNvSpPr txBox="1">
            <a:spLocks noGrp="1"/>
          </p:cNvSpPr>
          <p:nvPr>
            <p:ph type="title" idx="4294967295"/>
          </p:nvPr>
        </p:nvSpPr>
        <p:spPr>
          <a:xfrm>
            <a:off x="4290702" y="2117985"/>
            <a:ext cx="631634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Commits</a:t>
            </a:r>
          </a:p>
        </p:txBody>
      </p:sp>
      <p:sp>
        <p:nvSpPr>
          <p:cNvPr id="302" name="Commits have metadata such as the committer, the author (usually the same as the committer, but not always), the time, and a message describing the changes.…"/>
          <p:cNvSpPr txBox="1"/>
          <p:nvPr/>
        </p:nvSpPr>
        <p:spPr>
          <a:xfrm>
            <a:off x="3438211" y="3362960"/>
            <a:ext cx="17507578" cy="355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Commits have metadata such as the committer, the author (usually the same as the committer, but not always), the time, and a message describing the changes.</a:t>
            </a:r>
          </a:p>
          <a:p>
            <a:pPr algn="l" defTabSz="457200">
              <a:spcBef>
                <a:spcPts val="4000"/>
              </a:spcBef>
              <a:defRPr sz="4000">
                <a:solidFill>
                  <a:srgbClr val="000000"/>
                </a:solidFill>
                <a:latin typeface="Myriad Pro"/>
                <a:ea typeface="Myriad Pro"/>
                <a:cs typeface="Myriad Pro"/>
                <a:sym typeface="Myriad Pro"/>
              </a:defRPr>
            </a:pPr>
            <a:r>
              <a:t>Every commit has an associated hash, which is the name of the commit according to Git. This is how you reference a specific commit. You can truncate (shorten) the hash in commands.</a:t>
            </a:r>
          </a:p>
        </p:txBody>
      </p:sp>
      <p:pic>
        <p:nvPicPr>
          <p:cNvPr id="301" name="commit.pdf" descr="Diagram showing a commit drawn as a point or circle with a hash, files, time, and author and committer information"/>
          <p:cNvPicPr>
            <a:picLocks noChangeAspect="1"/>
          </p:cNvPicPr>
          <p:nvPr/>
        </p:nvPicPr>
        <p:blipFill>
          <a:blip r:embed="rId3"/>
          <a:stretch>
            <a:fillRect/>
          </a:stretch>
        </p:blipFill>
        <p:spPr>
          <a:xfrm>
            <a:off x="5268577" y="7047987"/>
            <a:ext cx="13846846" cy="76587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pic>
        <p:nvPicPr>
          <p:cNvPr id="169"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71" name="Please note"/>
          <p:cNvSpPr txBox="1">
            <a:spLocks noGrp="1"/>
          </p:cNvSpPr>
          <p:nvPr>
            <p:ph type="title" idx="4294967295"/>
          </p:nvPr>
        </p:nvSpPr>
        <p:spPr>
          <a:xfrm>
            <a:off x="10081831" y="4478942"/>
            <a:ext cx="4220338" cy="92710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6500">
                <a:solidFill>
                  <a:srgbClr val="BE0000"/>
                </a:solidFill>
                <a:latin typeface="Myriad Pro Light"/>
                <a:ea typeface="Myriad Pro Light"/>
                <a:cs typeface="Myriad Pro Light"/>
                <a:sym typeface="Myriad Pro Semi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6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Please note</a:t>
            </a:r>
          </a:p>
        </p:txBody>
      </p:sp>
      <p:sp>
        <p:nvSpPr>
          <p:cNvPr id="172" name="We will be using Git from the command line. If you are not familiar with the basics of navigating the Linux command line (e.g., cd, ls, a text editor), we recommend going through our introductory Linux training sessions first."/>
          <p:cNvSpPr txBox="1"/>
          <p:nvPr/>
        </p:nvSpPr>
        <p:spPr>
          <a:xfrm>
            <a:off x="3833155" y="5919818"/>
            <a:ext cx="16717690" cy="331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We will be using Git from the command line. If you are not familiar with the </a:t>
            </a:r>
            <a:r>
              <a:rPr b="1"/>
              <a:t>basics</a:t>
            </a:r>
            <a:r>
              <a:t> of navigating the Linux command line (e.g., </a:t>
            </a:r>
            <a:r>
              <a:rPr>
                <a:solidFill>
                  <a:srgbClr val="768D98"/>
                </a:solidFill>
                <a:latin typeface="Myriad Pro Light"/>
                <a:ea typeface="Myriad Pro Light"/>
                <a:cs typeface="Myriad Pro Light"/>
                <a:sym typeface="Myriad Pro Semibold"/>
              </a:rPr>
              <a:t>cd</a:t>
            </a:r>
            <a:r>
              <a:t>, </a:t>
            </a:r>
            <a:r>
              <a:rPr>
                <a:solidFill>
                  <a:srgbClr val="768D98"/>
                </a:solidFill>
                <a:latin typeface="Myriad Pro Light"/>
                <a:ea typeface="Myriad Pro Light"/>
                <a:cs typeface="Myriad Pro Light"/>
                <a:sym typeface="Myriad Pro Semibold"/>
              </a:rPr>
              <a:t>ls</a:t>
            </a:r>
            <a:r>
              <a:t>, a text editor), we recommend going through our introductory Linux training sessions first.</a:t>
            </a:r>
          </a:p>
        </p:txBody>
      </p:sp>
      <p:grpSp>
        <p:nvGrpSpPr>
          <p:cNvPr id="178" name="Group" descr="Note: We won’t be doing anything too complicated, so you can probably follow along even if you don’t have experience using the command line"/>
          <p:cNvGrpSpPr/>
          <p:nvPr/>
        </p:nvGrpSpPr>
        <p:grpSpPr>
          <a:xfrm>
            <a:off x="3083016" y="879541"/>
            <a:ext cx="9953748" cy="6688034"/>
            <a:chOff x="0" y="0"/>
            <a:chExt cx="9953747" cy="6688033"/>
          </a:xfrm>
        </p:grpSpPr>
        <p:pic>
          <p:nvPicPr>
            <p:cNvPr id="173" name="Line Line" descr="Line Line"/>
            <p:cNvPicPr>
              <a:picLocks/>
            </p:cNvPicPr>
            <p:nvPr/>
          </p:nvPicPr>
          <p:blipFill>
            <a:blip r:embed="rId3"/>
            <a:stretch>
              <a:fillRect/>
            </a:stretch>
          </p:blipFill>
          <p:spPr>
            <a:xfrm>
              <a:off x="5499801" y="6586433"/>
              <a:ext cx="2097765" cy="101601"/>
            </a:xfrm>
            <a:prstGeom prst="rect">
              <a:avLst/>
            </a:prstGeom>
            <a:effectLst/>
          </p:spPr>
        </p:pic>
        <p:pic>
          <p:nvPicPr>
            <p:cNvPr id="175" name="Line Shape" descr="Line Shape"/>
            <p:cNvPicPr>
              <a:picLocks/>
            </p:cNvPicPr>
            <p:nvPr/>
          </p:nvPicPr>
          <p:blipFill>
            <a:blip r:embed="rId4"/>
            <a:stretch>
              <a:fillRect/>
            </a:stretch>
          </p:blipFill>
          <p:spPr>
            <a:xfrm>
              <a:off x="4620581" y="2051370"/>
              <a:ext cx="752134" cy="2820002"/>
            </a:xfrm>
            <a:prstGeom prst="rect">
              <a:avLst/>
            </a:prstGeom>
            <a:effectLst/>
          </p:spPr>
        </p:pic>
        <p:sp>
          <p:nvSpPr>
            <p:cNvPr id="177" name="We won’t be doing anything too complicated, so you can probably follow along even if you don’t have experience using the command line"/>
            <p:cNvSpPr txBox="1"/>
            <p:nvPr/>
          </p:nvSpPr>
          <p:spPr>
            <a:xfrm>
              <a:off x="0" y="0"/>
              <a:ext cx="9953748" cy="1828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457200">
                <a:defRPr sz="4000" i="1">
                  <a:solidFill>
                    <a:srgbClr val="BE0000"/>
                  </a:solidFill>
                  <a:latin typeface="Myriad Pro Light"/>
                  <a:ea typeface="Myriad Pro Light"/>
                  <a:cs typeface="Myriad Pro Light"/>
                  <a:sym typeface="Myriad Pro Semibold"/>
                </a:defRPr>
              </a:pPr>
              <a:r>
                <a:t>We won’t be doing anything </a:t>
              </a:r>
              <a:r>
                <a:rPr b="1" i="0">
                  <a:latin typeface="Myriad Pro"/>
                  <a:ea typeface="Myriad Pro"/>
                  <a:cs typeface="Myriad Pro"/>
                  <a:sym typeface="Myriad Pro"/>
                </a:rPr>
                <a:t>too</a:t>
              </a:r>
              <a:r>
                <a:t> complicated, so you can probably follow along even if you don’t have experience using the command line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8"/>
                                        </p:tgtEl>
                                        <p:attrNameLst>
                                          <p:attrName>style.visibility</p:attrName>
                                        </p:attrNameLst>
                                      </p:cBhvr>
                                      <p:to>
                                        <p:strVal val="visible"/>
                                      </p:to>
                                    </p:set>
                                    <p:animEffect transition="in" filter="dissolv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20</a:t>
            </a:fld>
            <a:endParaRPr/>
          </a:p>
        </p:txBody>
      </p:sp>
      <p:pic>
        <p:nvPicPr>
          <p:cNvPr id="304"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305"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6" name="Terminology: Working tree and staging area (index)"/>
          <p:cNvSpPr txBox="1">
            <a:spLocks noGrp="1"/>
          </p:cNvSpPr>
          <p:nvPr>
            <p:ph type="title" idx="4294967295"/>
          </p:nvPr>
        </p:nvSpPr>
        <p:spPr>
          <a:xfrm>
            <a:off x="4290702" y="2117985"/>
            <a:ext cx="1415605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Working tree and staging area (index)</a:t>
            </a:r>
          </a:p>
        </p:txBody>
      </p:sp>
      <p:sp>
        <p:nvSpPr>
          <p:cNvPr id="308" name="Before you can make a commit, you need to tell Git which changes you want it to keep track of. You first work on files in the working tree. You then move files with changes you want to commit to the staging area or index. Only changes in the staging area"/>
          <p:cNvSpPr txBox="1"/>
          <p:nvPr/>
        </p:nvSpPr>
        <p:spPr>
          <a:xfrm>
            <a:off x="3438211" y="3362960"/>
            <a:ext cx="17507578" cy="415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Before you can make a commit, you need to tell Git </a:t>
            </a:r>
            <a:r>
              <a:rPr i="1"/>
              <a:t>which</a:t>
            </a:r>
            <a:r>
              <a:t> changes you want it to keep track of. You first work on files in the </a:t>
            </a:r>
            <a:r>
              <a:rPr b="1"/>
              <a:t>working tree</a:t>
            </a:r>
            <a:r>
              <a:t>. You then move files with changes you want to commit to the </a:t>
            </a:r>
            <a:r>
              <a:rPr b="1"/>
              <a:t>staging area</a:t>
            </a:r>
            <a:r>
              <a:t> or </a:t>
            </a:r>
            <a:r>
              <a:rPr b="1"/>
              <a:t>index</a:t>
            </a:r>
            <a:r>
              <a:t>. Only changes in the staging area are included in commits.</a:t>
            </a:r>
          </a:p>
        </p:txBody>
      </p:sp>
      <p:sp>
        <p:nvSpPr>
          <p:cNvPr id="314" name="Working tree"/>
          <p:cNvSpPr txBox="1"/>
          <p:nvPr/>
        </p:nvSpPr>
        <p:spPr>
          <a:xfrm>
            <a:off x="628116" y="8983156"/>
            <a:ext cx="616050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sz="4000">
                <a:solidFill>
                  <a:srgbClr val="E64980"/>
                </a:solidFill>
                <a:latin typeface="Myriad Pro"/>
                <a:ea typeface="Myriad Pro"/>
                <a:cs typeface="Myriad Pro"/>
                <a:sym typeface="Myriad Pro"/>
              </a:defRPr>
            </a:lvl1pPr>
          </a:lstStyle>
          <a:p>
            <a:r>
              <a:t>Working tree</a:t>
            </a:r>
          </a:p>
        </p:txBody>
      </p:sp>
      <p:pic>
        <p:nvPicPr>
          <p:cNvPr id="309" name="working_dir.pdf" descr="working_dir.pdf"/>
          <p:cNvPicPr>
            <a:picLocks noChangeAspect="1"/>
          </p:cNvPicPr>
          <p:nvPr/>
        </p:nvPicPr>
        <p:blipFill>
          <a:blip r:embed="rId3"/>
          <a:stretch>
            <a:fillRect/>
          </a:stretch>
        </p:blipFill>
        <p:spPr>
          <a:xfrm>
            <a:off x="3340823" y="10289448"/>
            <a:ext cx="735093" cy="636969"/>
          </a:xfrm>
          <a:prstGeom prst="rect">
            <a:avLst/>
          </a:prstGeom>
          <a:ln w="12700">
            <a:miter lim="400000"/>
          </a:ln>
        </p:spPr>
      </p:pic>
      <p:sp>
        <p:nvSpPr>
          <p:cNvPr id="317" name="add"/>
          <p:cNvSpPr txBox="1"/>
          <p:nvPr/>
        </p:nvSpPr>
        <p:spPr>
          <a:xfrm>
            <a:off x="4823262" y="9906034"/>
            <a:ext cx="616050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sz="4000">
                <a:solidFill>
                  <a:srgbClr val="000000"/>
                </a:solidFill>
                <a:latin typeface="Myriad Pro"/>
                <a:ea typeface="Myriad Pro"/>
                <a:cs typeface="Myriad Pro"/>
                <a:sym typeface="Myriad Pro"/>
              </a:defRPr>
            </a:lvl1pPr>
          </a:lstStyle>
          <a:p>
            <a:r>
              <a:t>add</a:t>
            </a:r>
          </a:p>
        </p:txBody>
      </p:sp>
      <p:sp>
        <p:nvSpPr>
          <p:cNvPr id="312" name="Line" descr="Right arrow showing transition from working tree to staging area with “add”"/>
          <p:cNvSpPr/>
          <p:nvPr/>
        </p:nvSpPr>
        <p:spPr>
          <a:xfrm>
            <a:off x="6074012" y="10607932"/>
            <a:ext cx="3659007" cy="1"/>
          </a:xfrm>
          <a:prstGeom prst="line">
            <a:avLst/>
          </a:prstGeom>
          <a:ln w="38100">
            <a:solidFill>
              <a:srgbClr val="000000"/>
            </a:solidFill>
            <a:miter lim="400000"/>
            <a:tailEnd type="triangle"/>
          </a:ln>
        </p:spPr>
        <p:txBody>
          <a:bodyPr lIns="50800" tIns="50800" rIns="50800" bIns="50800" anchor="ctr"/>
          <a:lstStyle/>
          <a:p>
            <a:endParaRPr/>
          </a:p>
        </p:txBody>
      </p:sp>
      <p:sp>
        <p:nvSpPr>
          <p:cNvPr id="315" name="Staging area"/>
          <p:cNvSpPr txBox="1"/>
          <p:nvPr/>
        </p:nvSpPr>
        <p:spPr>
          <a:xfrm>
            <a:off x="9075507" y="8983156"/>
            <a:ext cx="616050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sz="4000">
                <a:solidFill>
                  <a:srgbClr val="7950F2"/>
                </a:solidFill>
                <a:latin typeface="Myriad Pro"/>
                <a:ea typeface="Myriad Pro"/>
                <a:cs typeface="Myriad Pro"/>
                <a:sym typeface="Myriad Pro"/>
              </a:defRPr>
            </a:lvl1pPr>
          </a:lstStyle>
          <a:p>
            <a:r>
              <a:t>Staging area</a:t>
            </a:r>
          </a:p>
        </p:txBody>
      </p:sp>
      <p:pic>
        <p:nvPicPr>
          <p:cNvPr id="310" name="staging_area.pdf" descr="staging_area.pdf"/>
          <p:cNvPicPr>
            <a:picLocks noChangeAspect="1"/>
          </p:cNvPicPr>
          <p:nvPr/>
        </p:nvPicPr>
        <p:blipFill>
          <a:blip r:embed="rId4"/>
          <a:stretch>
            <a:fillRect/>
          </a:stretch>
        </p:blipFill>
        <p:spPr>
          <a:xfrm>
            <a:off x="11731114" y="10183287"/>
            <a:ext cx="849291" cy="849291"/>
          </a:xfrm>
          <a:prstGeom prst="rect">
            <a:avLst/>
          </a:prstGeom>
          <a:ln w="12700">
            <a:miter lim="400000"/>
          </a:ln>
        </p:spPr>
      </p:pic>
      <p:sp>
        <p:nvSpPr>
          <p:cNvPr id="318" name="commit"/>
          <p:cNvSpPr txBox="1"/>
          <p:nvPr/>
        </p:nvSpPr>
        <p:spPr>
          <a:xfrm>
            <a:off x="13327750" y="9906034"/>
            <a:ext cx="616050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sz="4000">
                <a:solidFill>
                  <a:srgbClr val="000000"/>
                </a:solidFill>
                <a:latin typeface="Myriad Pro"/>
                <a:ea typeface="Myriad Pro"/>
                <a:cs typeface="Myriad Pro"/>
                <a:sym typeface="Myriad Pro"/>
              </a:defRPr>
            </a:lvl1pPr>
          </a:lstStyle>
          <a:p>
            <a:r>
              <a:t>commit</a:t>
            </a:r>
          </a:p>
        </p:txBody>
      </p:sp>
      <p:sp>
        <p:nvSpPr>
          <p:cNvPr id="313" name="Line" descr="Right arrow showing transition from staging area to local repository with “commit”"/>
          <p:cNvSpPr/>
          <p:nvPr/>
        </p:nvSpPr>
        <p:spPr>
          <a:xfrm>
            <a:off x="14578500" y="10607932"/>
            <a:ext cx="3659007" cy="1"/>
          </a:xfrm>
          <a:prstGeom prst="line">
            <a:avLst/>
          </a:prstGeom>
          <a:ln w="38100">
            <a:solidFill>
              <a:srgbClr val="000000"/>
            </a:solidFill>
            <a:miter lim="400000"/>
            <a:tailEnd type="triangle"/>
          </a:ln>
        </p:spPr>
        <p:txBody>
          <a:bodyPr lIns="50800" tIns="50800" rIns="50800" bIns="50800" anchor="ctr"/>
          <a:lstStyle/>
          <a:p>
            <a:endParaRPr/>
          </a:p>
        </p:txBody>
      </p:sp>
      <p:sp>
        <p:nvSpPr>
          <p:cNvPr id="316" name="Local repository (commits)"/>
          <p:cNvSpPr txBox="1"/>
          <p:nvPr/>
        </p:nvSpPr>
        <p:spPr>
          <a:xfrm>
            <a:off x="17522897" y="8678356"/>
            <a:ext cx="6160506"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defRPr sz="4000">
                <a:solidFill>
                  <a:srgbClr val="228BE6"/>
                </a:solidFill>
                <a:latin typeface="Myriad Pro"/>
                <a:ea typeface="Myriad Pro"/>
                <a:cs typeface="Myriad Pro"/>
                <a:sym typeface="Myriad Pro"/>
              </a:defRPr>
            </a:pPr>
            <a:r>
              <a:t>Local repository</a:t>
            </a:r>
            <a:br/>
            <a:r>
              <a:t>(commits)</a:t>
            </a:r>
          </a:p>
        </p:txBody>
      </p:sp>
      <p:pic>
        <p:nvPicPr>
          <p:cNvPr id="311" name="local_repository.pdf" descr="local_repository.pdf"/>
          <p:cNvPicPr>
            <a:picLocks noChangeAspect="1"/>
          </p:cNvPicPr>
          <p:nvPr/>
        </p:nvPicPr>
        <p:blipFill>
          <a:blip r:embed="rId5"/>
          <a:stretch>
            <a:fillRect/>
          </a:stretch>
        </p:blipFill>
        <p:spPr>
          <a:xfrm>
            <a:off x="20235603" y="10224144"/>
            <a:ext cx="807576" cy="767576"/>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21</a:t>
            </a:fld>
            <a:endParaRPr/>
          </a:p>
        </p:txBody>
      </p:sp>
      <p:pic>
        <p:nvPicPr>
          <p:cNvPr id="320" name="glossary_backdrop.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24384001" cy="13716000"/>
          </a:xfrm>
          <a:prstGeom prst="rect">
            <a:avLst/>
          </a:prstGeom>
          <a:ln w="12700">
            <a:miter lim="400000"/>
          </a:ln>
        </p:spPr>
      </p:pic>
      <p:sp>
        <p:nvSpPr>
          <p:cNvPr id="321"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2" name="Terminology: Graph"/>
          <p:cNvSpPr txBox="1">
            <a:spLocks noGrp="1"/>
          </p:cNvSpPr>
          <p:nvPr>
            <p:ph type="title" idx="4294967295"/>
          </p:nvPr>
        </p:nvSpPr>
        <p:spPr>
          <a:xfrm>
            <a:off x="4290702" y="2117985"/>
            <a:ext cx="557022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Graph</a:t>
            </a:r>
          </a:p>
        </p:txBody>
      </p:sp>
      <p:sp>
        <p:nvSpPr>
          <p:cNvPr id="324" name="Together, commits form a (directed acyclic) graph.…"/>
          <p:cNvSpPr txBox="1"/>
          <p:nvPr/>
        </p:nvSpPr>
        <p:spPr>
          <a:xfrm>
            <a:off x="3438211" y="3362960"/>
            <a:ext cx="17507578" cy="723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spcBef>
                <a:spcPts val="4000"/>
              </a:spcBef>
              <a:defRPr sz="5400">
                <a:solidFill>
                  <a:srgbClr val="000000"/>
                </a:solidFill>
                <a:latin typeface="Myriad Pro"/>
                <a:ea typeface="Myriad Pro"/>
                <a:cs typeface="Myriad Pro"/>
                <a:sym typeface="Myriad Pro"/>
              </a:defRPr>
            </a:pPr>
            <a:r>
              <a:t>Together, commits form a (directed acyclic) </a:t>
            </a:r>
            <a:r>
              <a:rPr b="1"/>
              <a:t>graph</a:t>
            </a:r>
            <a:r>
              <a:t>.</a:t>
            </a:r>
          </a:p>
          <a:p>
            <a:pPr marL="685800" indent="-685800" algn="l" defTabSz="457200">
              <a:spcBef>
                <a:spcPts val="4000"/>
              </a:spcBef>
              <a:buSzPct val="123000"/>
              <a:buChar char="•"/>
              <a:defRPr sz="4000">
                <a:solidFill>
                  <a:srgbClr val="000000"/>
                </a:solidFill>
                <a:latin typeface="Myriad Pro"/>
                <a:ea typeface="Myriad Pro"/>
                <a:cs typeface="Myriad Pro"/>
                <a:sym typeface="Myriad Pro"/>
              </a:defRPr>
            </a:pPr>
            <a:r>
              <a:rPr b="1"/>
              <a:t>Graph:</a:t>
            </a:r>
            <a:r>
              <a:t> Commits (vertices) are related (connected by edges)</a:t>
            </a:r>
          </a:p>
          <a:p>
            <a:pPr marL="685800" indent="-685800" algn="l" defTabSz="457200">
              <a:spcBef>
                <a:spcPts val="2000"/>
              </a:spcBef>
              <a:buSzPct val="123000"/>
              <a:buChar char="•"/>
              <a:defRPr sz="4000">
                <a:solidFill>
                  <a:srgbClr val="000000"/>
                </a:solidFill>
                <a:latin typeface="Myriad Pro"/>
                <a:ea typeface="Myriad Pro"/>
                <a:cs typeface="Myriad Pro"/>
                <a:sym typeface="Myriad Pro"/>
              </a:defRPr>
            </a:pPr>
            <a:r>
              <a:rPr b="1"/>
              <a:t>Directed:</a:t>
            </a:r>
            <a:r>
              <a:t> Commits refer back to other commits (earlier versions); there is a direction inherent to relationships between commits</a:t>
            </a:r>
          </a:p>
          <a:p>
            <a:pPr marL="685800" indent="-685800" algn="l" defTabSz="457200">
              <a:spcBef>
                <a:spcPts val="2000"/>
              </a:spcBef>
              <a:buSzPct val="123000"/>
              <a:buChar char="•"/>
              <a:defRPr sz="4000">
                <a:solidFill>
                  <a:srgbClr val="000000"/>
                </a:solidFill>
                <a:latin typeface="Myriad Pro"/>
                <a:ea typeface="Myriad Pro"/>
                <a:cs typeface="Myriad Pro"/>
                <a:sym typeface="Myriad Pro"/>
              </a:defRPr>
            </a:pPr>
            <a:r>
              <a:rPr b="1"/>
              <a:t>Acyclic:</a:t>
            </a:r>
            <a:r>
              <a:t> If you follow the graph from a commit, that commit will not appear again; it cannot be its own “parent” (no matter how many generations removed)</a:t>
            </a:r>
          </a:p>
          <a:p>
            <a:pPr marL="1295400" lvl="1" indent="-685800" algn="l" defTabSz="457200">
              <a:spcBef>
                <a:spcPts val="2000"/>
              </a:spcBef>
              <a:buSzPct val="123000"/>
              <a:buChar char="•"/>
              <a:defRPr sz="4000">
                <a:solidFill>
                  <a:srgbClr val="000000"/>
                </a:solidFill>
                <a:latin typeface="Myriad Pro"/>
                <a:ea typeface="Myriad Pro"/>
                <a:cs typeface="Myriad Pro"/>
                <a:sym typeface="Myriad Pro"/>
              </a:defRPr>
            </a:pPr>
            <a:r>
              <a:t>In other words, a version of your project cannot be based on itself</a:t>
            </a:r>
          </a:p>
          <a:p>
            <a:pPr marL="1295400" lvl="1" indent="-685800" algn="l" defTabSz="457200">
              <a:spcBef>
                <a:spcPts val="2000"/>
              </a:spcBef>
              <a:buSzPct val="123000"/>
              <a:buChar char="•"/>
              <a:defRPr sz="4000">
                <a:solidFill>
                  <a:srgbClr val="000000"/>
                </a:solidFill>
                <a:latin typeface="Myriad Pro"/>
                <a:ea typeface="Myriad Pro"/>
                <a:cs typeface="Myriad Pro"/>
                <a:sym typeface="Myriad Pro"/>
              </a:defRPr>
            </a:pPr>
            <a:r>
              <a:t>There are no loops in the graph</a:t>
            </a:r>
          </a:p>
        </p:txBody>
      </p:sp>
      <p:pic>
        <p:nvPicPr>
          <p:cNvPr id="325" name="graph.pdf" descr="Small graph with two nodes and an arrow pointing to the left; the left commit is the parent of the right commit"/>
          <p:cNvPicPr>
            <a:picLocks noChangeAspect="1"/>
          </p:cNvPicPr>
          <p:nvPr/>
        </p:nvPicPr>
        <p:blipFill>
          <a:blip r:embed="rId4"/>
          <a:stretch>
            <a:fillRect/>
          </a:stretch>
        </p:blipFill>
        <p:spPr>
          <a:xfrm>
            <a:off x="10499835" y="11686327"/>
            <a:ext cx="3384330" cy="71146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329"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31" name="Let’s apply these concepts and start using Git!"/>
          <p:cNvSpPr txBox="1">
            <a:spLocks noGrp="1"/>
          </p:cNvSpPr>
          <p:nvPr>
            <p:ph type="title" idx="4294967295"/>
          </p:nvPr>
        </p:nvSpPr>
        <p:spPr>
          <a:xfrm>
            <a:off x="4373958" y="6456680"/>
            <a:ext cx="15636084" cy="80264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defTabSz="457200">
              <a:defRPr sz="5400">
                <a:solidFill>
                  <a:srgbClr val="000000"/>
                </a:solidFill>
                <a:latin typeface="Myriad Pro Light"/>
                <a:ea typeface="Myriad Pro Light"/>
                <a:cs typeface="Myriad Pro Light"/>
                <a:sym typeface="Myriad Pro Semi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0000"/>
                </a:solidFill>
                <a:effectLst/>
                <a:uLnTx/>
                <a:uFillTx/>
                <a:latin typeface="Myriad Pro Light"/>
                <a:ea typeface="Myriad Pro Light"/>
                <a:cs typeface="Myriad Pro Light"/>
                <a:sym typeface="Myriad Pro Semibold"/>
              </a:rPr>
              <a:t>Let’s apply these concepts and start using Git!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pic>
        <p:nvPicPr>
          <p:cNvPr id="333"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35" name="In practice: Getting help"/>
          <p:cNvSpPr txBox="1">
            <a:spLocks noGrp="1"/>
          </p:cNvSpPr>
          <p:nvPr>
            <p:ph type="title" idx="4294967295"/>
          </p:nvPr>
        </p:nvSpPr>
        <p:spPr>
          <a:xfrm>
            <a:off x="1598302" y="713679"/>
            <a:ext cx="1000791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Getting help</a:t>
            </a:r>
          </a:p>
        </p:txBody>
      </p:sp>
      <p:sp>
        <p:nvSpPr>
          <p:cNvPr id="336" name="Git comes with documentation that can help you learn more about each command. To get help with git commit, for example, run…"/>
          <p:cNvSpPr txBox="1"/>
          <p:nvPr/>
        </p:nvSpPr>
        <p:spPr>
          <a:xfrm>
            <a:off x="1598302" y="2421255"/>
            <a:ext cx="21187395" cy="7686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spcBef>
                <a:spcPts val="2000"/>
              </a:spcBef>
              <a:defRPr sz="5400">
                <a:solidFill>
                  <a:srgbClr val="000000"/>
                </a:solidFill>
                <a:latin typeface="Myriad Pro"/>
                <a:ea typeface="Myriad Pro"/>
                <a:cs typeface="Myriad Pro"/>
                <a:sym typeface="Myriad Pro"/>
              </a:defRPr>
            </a:pPr>
            <a:r>
              <a:t>Git comes with documentation that can help you learn more about each command. To get help with </a:t>
            </a:r>
            <a:r>
              <a:rPr>
                <a:solidFill>
                  <a:srgbClr val="768D98"/>
                </a:solidFill>
                <a:latin typeface="Myriad Pro Light"/>
                <a:ea typeface="Myriad Pro Light"/>
                <a:cs typeface="Myriad Pro Light"/>
                <a:sym typeface="Myriad Pro Semibold"/>
              </a:rPr>
              <a:t>git commit</a:t>
            </a:r>
            <a:r>
              <a:t>, for example, run</a:t>
            </a:r>
          </a:p>
          <a:p>
            <a:pPr algn="l" defTabSz="457200">
              <a:spcBef>
                <a:spcPts val="2000"/>
              </a:spcBef>
              <a:defRPr sz="54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help commit</a:t>
            </a:r>
            <a:endParaRPr>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Additionally, there are a few built-in tutorials and a glossary:</a:t>
            </a:r>
          </a:p>
          <a:p>
            <a:pPr algn="l" defTabSz="457200">
              <a:spcBef>
                <a:spcPts val="2000"/>
              </a:spcBef>
              <a:defRPr sz="54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help tutorial</a:t>
            </a:r>
            <a:br>
              <a:rPr>
                <a:solidFill>
                  <a:srgbClr val="768D98"/>
                </a:solidFill>
                <a:latin typeface="Myriad Pro Light"/>
                <a:ea typeface="Myriad Pro Light"/>
                <a:cs typeface="Myriad Pro Light"/>
                <a:sym typeface="Myriad Pro Semibold"/>
              </a:rPr>
            </a:br>
            <a:r>
              <a:rPr>
                <a:solidFill>
                  <a:srgbClr val="768D98"/>
                </a:solidFill>
                <a:latin typeface="Myriad Pro Light"/>
                <a:ea typeface="Myriad Pro Light"/>
                <a:cs typeface="Myriad Pro Light"/>
                <a:sym typeface="Myriad Pro Semibold"/>
              </a:rPr>
              <a:t>git help everyday</a:t>
            </a:r>
            <a:br>
              <a:rPr>
                <a:solidFill>
                  <a:srgbClr val="768D98"/>
                </a:solidFill>
                <a:latin typeface="Myriad Pro Light"/>
                <a:ea typeface="Myriad Pro Light"/>
                <a:cs typeface="Myriad Pro Light"/>
                <a:sym typeface="Myriad Pro Semibold"/>
              </a:rPr>
            </a:br>
            <a:r>
              <a:rPr>
                <a:solidFill>
                  <a:srgbClr val="768D98"/>
                </a:solidFill>
                <a:latin typeface="Myriad Pro Light"/>
                <a:ea typeface="Myriad Pro Light"/>
                <a:cs typeface="Myriad Pro Light"/>
                <a:sym typeface="Myriad Pro Semibold"/>
              </a:rPr>
              <a:t>git help workflows</a:t>
            </a:r>
            <a:br>
              <a:rPr>
                <a:solidFill>
                  <a:srgbClr val="768D98"/>
                </a:solidFill>
                <a:latin typeface="Myriad Pro Light"/>
                <a:ea typeface="Myriad Pro Light"/>
                <a:cs typeface="Myriad Pro Light"/>
                <a:sym typeface="Myriad Pro Semibold"/>
              </a:rPr>
            </a:br>
            <a:r>
              <a:rPr>
                <a:solidFill>
                  <a:srgbClr val="768D98"/>
                </a:solidFill>
                <a:latin typeface="Myriad Pro Light"/>
                <a:ea typeface="Myriad Pro Light"/>
                <a:cs typeface="Myriad Pro Light"/>
                <a:sym typeface="Myriad Pro Semibold"/>
              </a:rPr>
              <a:t>git help glossary</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pic>
        <p:nvPicPr>
          <p:cNvPr id="338" name="slide_background_default.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340" name="In practice: Repositories and configuration"/>
          <p:cNvSpPr txBox="1">
            <a:spLocks noGrp="1"/>
          </p:cNvSpPr>
          <p:nvPr>
            <p:ph type="title" idx="4294967295"/>
          </p:nvPr>
        </p:nvSpPr>
        <p:spPr>
          <a:xfrm>
            <a:off x="1598302" y="713679"/>
            <a:ext cx="1751361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Repositories and configuration</a:t>
            </a:r>
          </a:p>
        </p:txBody>
      </p:sp>
      <p:sp>
        <p:nvSpPr>
          <p:cNvPr id="341" name="You can initialize a Git repository in any directory by running…"/>
          <p:cNvSpPr txBox="1"/>
          <p:nvPr/>
        </p:nvSpPr>
        <p:spPr>
          <a:xfrm>
            <a:off x="1598302" y="2421255"/>
            <a:ext cx="21187395" cy="6847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You can initialize a Git repository in any directory by running</a:t>
            </a:r>
          </a:p>
          <a:p>
            <a:pPr algn="l" defTabSz="457200">
              <a:spcBef>
                <a:spcPts val="2000"/>
              </a:spcBef>
              <a:defRPr sz="5400">
                <a:solidFill>
                  <a:srgbClr val="768D98"/>
                </a:solidFill>
                <a:latin typeface="Myriad Pro Light"/>
                <a:ea typeface="Myriad Pro Light"/>
                <a:cs typeface="Myriad Pro Light"/>
                <a:sym typeface="Myriad Pro Semibold"/>
              </a:defRPr>
            </a:pPr>
            <a:r>
              <a:t>git init</a:t>
            </a:r>
            <a:endParaRPr b="1">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You can configure your username, email address, and preferred text editor with </a:t>
            </a:r>
            <a:r>
              <a:rPr>
                <a:solidFill>
                  <a:srgbClr val="768D98"/>
                </a:solidFill>
                <a:latin typeface="Myriad Pro Light"/>
                <a:ea typeface="Myriad Pro Light"/>
                <a:cs typeface="Myriad Pro Light"/>
                <a:sym typeface="Myriad Pro Semibold"/>
              </a:rPr>
              <a:t>git config</a:t>
            </a:r>
            <a:r>
              <a:t>.</a:t>
            </a:r>
          </a:p>
          <a:p>
            <a:pPr algn="l" defTabSz="457200">
              <a:spcBef>
                <a:spcPts val="2000"/>
              </a:spcBef>
              <a:defRPr sz="5400">
                <a:solidFill>
                  <a:srgbClr val="768D98"/>
                </a:solidFill>
                <a:latin typeface="Myriad Pro Light"/>
                <a:ea typeface="Myriad Pro Light"/>
                <a:cs typeface="Myriad Pro Light"/>
                <a:sym typeface="Myriad Pro Semibold"/>
              </a:defRPr>
            </a:pPr>
            <a:r>
              <a:t>git config </a:t>
            </a:r>
            <a:r>
              <a:rPr>
                <a:solidFill>
                  <a:schemeClr val="accent1">
                    <a:lumOff val="-13575"/>
                  </a:schemeClr>
                </a:solidFill>
              </a:rPr>
              <a:t>--global</a:t>
            </a:r>
            <a:r>
              <a:t> user.name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Your Name</a:t>
            </a:r>
            <a:r>
              <a:rPr>
                <a:solidFill>
                  <a:schemeClr val="accent4">
                    <a:hueOff val="-1247790"/>
                    <a:lumOff val="-12326"/>
                  </a:schemeClr>
                </a:solidFill>
              </a:rPr>
              <a:t>"</a:t>
            </a:r>
          </a:p>
          <a:p>
            <a:pPr algn="l" defTabSz="457200">
              <a:defRPr sz="5400">
                <a:solidFill>
                  <a:srgbClr val="768D98"/>
                </a:solidFill>
                <a:latin typeface="Myriad Pro Light"/>
                <a:ea typeface="Myriad Pro Light"/>
                <a:cs typeface="Myriad Pro Light"/>
                <a:sym typeface="Myriad Pro Semibold"/>
              </a:defRPr>
            </a:pPr>
            <a:r>
              <a:t>git config </a:t>
            </a:r>
            <a:r>
              <a:rPr>
                <a:solidFill>
                  <a:schemeClr val="accent1">
                    <a:lumOff val="-13575"/>
                  </a:schemeClr>
                </a:solidFill>
              </a:rPr>
              <a:t>--global</a:t>
            </a:r>
            <a:r>
              <a:t> user.email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your.name@your.domain</a:t>
            </a:r>
            <a:r>
              <a:rPr>
                <a:solidFill>
                  <a:schemeClr val="accent4">
                    <a:hueOff val="-1247790"/>
                    <a:lumOff val="-12326"/>
                  </a:schemeClr>
                </a:solidFill>
              </a:rPr>
              <a:t>"</a:t>
            </a:r>
            <a:br/>
            <a:r>
              <a:t>git config </a:t>
            </a:r>
            <a:r>
              <a:rPr>
                <a:solidFill>
                  <a:schemeClr val="accent1">
                    <a:lumOff val="-13575"/>
                  </a:schemeClr>
                </a:solidFill>
              </a:rPr>
              <a:t>--global</a:t>
            </a:r>
            <a:r>
              <a:t> core.editor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nano</a:t>
            </a:r>
            <a:r>
              <a:rPr>
                <a:solidFill>
                  <a:schemeClr val="accent4">
                    <a:hueOff val="-1247790"/>
                    <a:lumOff val="-12326"/>
                  </a:schemeClr>
                </a:solidFill>
              </a:rPr>
              <a: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345"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47" name="In practice: Repositories and configuration"/>
          <p:cNvSpPr txBox="1">
            <a:spLocks noGrp="1"/>
          </p:cNvSpPr>
          <p:nvPr>
            <p:ph type="title" idx="4294967295"/>
          </p:nvPr>
        </p:nvSpPr>
        <p:spPr>
          <a:xfrm>
            <a:off x="1598302" y="713679"/>
            <a:ext cx="1751361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Repositories and configuration</a:t>
            </a:r>
          </a:p>
        </p:txBody>
      </p:sp>
      <p:sp>
        <p:nvSpPr>
          <p:cNvPr id="353" name="You can initialize a Git repository in any directory by running…"/>
          <p:cNvSpPr txBox="1"/>
          <p:nvPr/>
        </p:nvSpPr>
        <p:spPr>
          <a:xfrm>
            <a:off x="1598302" y="2421255"/>
            <a:ext cx="21187395" cy="6847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You can initialize a Git repository in any directory by running</a:t>
            </a:r>
          </a:p>
          <a:p>
            <a:pPr algn="l" defTabSz="457200">
              <a:spcBef>
                <a:spcPts val="2000"/>
              </a:spcBef>
              <a:defRPr sz="5400">
                <a:solidFill>
                  <a:srgbClr val="768D98"/>
                </a:solidFill>
                <a:latin typeface="Myriad Pro Light"/>
                <a:ea typeface="Myriad Pro Light"/>
                <a:cs typeface="Myriad Pro Light"/>
                <a:sym typeface="Myriad Pro Semibold"/>
              </a:defRPr>
            </a:pPr>
            <a:r>
              <a:t>git init</a:t>
            </a:r>
            <a:endParaRPr b="1">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You can configure your username, email address, and preferred text editor with </a:t>
            </a:r>
            <a:r>
              <a:rPr>
                <a:solidFill>
                  <a:srgbClr val="768D98"/>
                </a:solidFill>
                <a:latin typeface="Myriad Pro Light"/>
                <a:ea typeface="Myriad Pro Light"/>
                <a:cs typeface="Myriad Pro Light"/>
                <a:sym typeface="Myriad Pro Semibold"/>
              </a:rPr>
              <a:t>git config</a:t>
            </a:r>
            <a:r>
              <a:t>.</a:t>
            </a:r>
          </a:p>
          <a:p>
            <a:pPr algn="l" defTabSz="457200">
              <a:spcBef>
                <a:spcPts val="2000"/>
              </a:spcBef>
              <a:defRPr sz="5400">
                <a:solidFill>
                  <a:srgbClr val="768D98"/>
                </a:solidFill>
                <a:latin typeface="Myriad Pro Light"/>
                <a:ea typeface="Myriad Pro Light"/>
                <a:cs typeface="Myriad Pro Light"/>
                <a:sym typeface="Myriad Pro Semibold"/>
              </a:defRPr>
            </a:pPr>
            <a:r>
              <a:t>git config </a:t>
            </a:r>
            <a:r>
              <a:rPr>
                <a:solidFill>
                  <a:schemeClr val="accent1">
                    <a:lumOff val="-13575"/>
                  </a:schemeClr>
                </a:solidFill>
              </a:rPr>
              <a:t>--global</a:t>
            </a:r>
            <a:r>
              <a:t> user.name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Your Name</a:t>
            </a:r>
            <a:r>
              <a:rPr>
                <a:solidFill>
                  <a:schemeClr val="accent4">
                    <a:hueOff val="-1247790"/>
                    <a:lumOff val="-12326"/>
                  </a:schemeClr>
                </a:solidFill>
              </a:rPr>
              <a:t>"</a:t>
            </a:r>
          </a:p>
          <a:p>
            <a:pPr algn="l" defTabSz="457200">
              <a:defRPr sz="5400">
                <a:solidFill>
                  <a:srgbClr val="768D98"/>
                </a:solidFill>
                <a:latin typeface="Myriad Pro Light"/>
                <a:ea typeface="Myriad Pro Light"/>
                <a:cs typeface="Myriad Pro Light"/>
                <a:sym typeface="Myriad Pro Semibold"/>
              </a:defRPr>
            </a:pPr>
            <a:r>
              <a:t>git config </a:t>
            </a:r>
            <a:r>
              <a:rPr>
                <a:solidFill>
                  <a:schemeClr val="accent1">
                    <a:lumOff val="-13575"/>
                  </a:schemeClr>
                </a:solidFill>
              </a:rPr>
              <a:t>--global</a:t>
            </a:r>
            <a:r>
              <a:t> user.email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your.name@your.domain</a:t>
            </a:r>
            <a:r>
              <a:rPr>
                <a:solidFill>
                  <a:schemeClr val="accent4">
                    <a:hueOff val="-1247790"/>
                    <a:lumOff val="-12326"/>
                  </a:schemeClr>
                </a:solidFill>
              </a:rPr>
              <a:t>"</a:t>
            </a:r>
            <a:br/>
            <a:r>
              <a:t>git config </a:t>
            </a:r>
            <a:r>
              <a:rPr>
                <a:solidFill>
                  <a:schemeClr val="accent1">
                    <a:lumOff val="-13575"/>
                  </a:schemeClr>
                </a:solidFill>
              </a:rPr>
              <a:t>--global</a:t>
            </a:r>
            <a:r>
              <a:t> core.editor </a:t>
            </a:r>
            <a:r>
              <a:rPr>
                <a:solidFill>
                  <a:schemeClr val="accent4">
                    <a:hueOff val="-1247790"/>
                    <a:lumOff val="-12326"/>
                  </a:schemeClr>
                </a:solidFill>
              </a:rPr>
              <a:t>"</a:t>
            </a:r>
            <a:r>
              <a:rPr b="1" i="1">
                <a:solidFill>
                  <a:schemeClr val="accent4">
                    <a:hueOff val="-1247790"/>
                    <a:lumOff val="-12326"/>
                  </a:schemeClr>
                </a:solidFill>
                <a:latin typeface="Myriad Pro"/>
                <a:ea typeface="Myriad Pro"/>
                <a:cs typeface="Myriad Pro"/>
                <a:sym typeface="Myriad Pro"/>
              </a:rPr>
              <a:t>nano</a:t>
            </a:r>
            <a:r>
              <a:rPr>
                <a:solidFill>
                  <a:schemeClr val="accent4">
                    <a:hueOff val="-1247790"/>
                    <a:lumOff val="-12326"/>
                  </a:schemeClr>
                </a:solidFill>
              </a:rPr>
              <a:t>"</a:t>
            </a:r>
          </a:p>
        </p:txBody>
      </p:sp>
      <p:pic>
        <p:nvPicPr>
          <p:cNvPr id="348" name="Line Line">
            <a:extLst>
              <a:ext uri="{C183D7F6-B498-43B3-948B-1728B52AA6E4}">
                <adec:decorative xmlns:adec="http://schemas.microsoft.com/office/drawing/2017/decorative" val="1"/>
              </a:ext>
            </a:extLst>
          </p:cNvPr>
          <p:cNvPicPr>
            <a:picLocks/>
          </p:cNvPicPr>
          <p:nvPr/>
        </p:nvPicPr>
        <p:blipFill>
          <a:blip r:embed="rId3"/>
          <a:stretch>
            <a:fillRect/>
          </a:stretch>
        </p:blipFill>
        <p:spPr>
          <a:xfrm>
            <a:off x="4504231" y="9269374"/>
            <a:ext cx="2584760" cy="101601"/>
          </a:xfrm>
          <a:prstGeom prst="rect">
            <a:avLst/>
          </a:prstGeom>
        </p:spPr>
      </p:pic>
      <p:pic>
        <p:nvPicPr>
          <p:cNvPr id="350" name="Line Shape" descr="Arrow pointing to the “global” argument to the Git commands"/>
          <p:cNvPicPr>
            <a:picLocks/>
          </p:cNvPicPr>
          <p:nvPr/>
        </p:nvPicPr>
        <p:blipFill>
          <a:blip r:embed="rId4"/>
          <a:stretch>
            <a:fillRect/>
          </a:stretch>
        </p:blipFill>
        <p:spPr>
          <a:xfrm>
            <a:off x="5892393" y="9569021"/>
            <a:ext cx="3732248" cy="2697723"/>
          </a:xfrm>
          <a:prstGeom prst="rect">
            <a:avLst/>
          </a:prstGeom>
        </p:spPr>
      </p:pic>
      <p:sp>
        <p:nvSpPr>
          <p:cNvPr id="352" name="--global sets a default value; you can omit it to apply a configuration to the current repository (but not other repositories)"/>
          <p:cNvSpPr txBox="1"/>
          <p:nvPr/>
        </p:nvSpPr>
        <p:spPr>
          <a:xfrm>
            <a:off x="8239216" y="10531541"/>
            <a:ext cx="9953748"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4000" i="1">
                <a:solidFill>
                  <a:schemeClr val="accent1">
                    <a:lumOff val="-13575"/>
                  </a:schemeClr>
                </a:solidFill>
                <a:latin typeface="Myriad Pro Light"/>
                <a:ea typeface="Myriad Pro Light"/>
                <a:cs typeface="Myriad Pro Light"/>
                <a:sym typeface="Myriad Pro Semibold"/>
              </a:defRPr>
            </a:pPr>
            <a:r>
              <a:rPr b="1" i="0">
                <a:latin typeface="Myriad Pro"/>
                <a:ea typeface="Myriad Pro"/>
                <a:cs typeface="Myriad Pro"/>
                <a:sym typeface="Myriad Pro"/>
              </a:rPr>
              <a:t>--global</a:t>
            </a:r>
            <a:r>
              <a:t> sets a default value; you can omit it to apply a configuration to the current repository (but not other repositories)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26</a:t>
            </a:fld>
            <a:endParaRPr/>
          </a:p>
        </p:txBody>
      </p:sp>
      <p:pic>
        <p:nvPicPr>
          <p:cNvPr id="355" name="dark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5999"/>
          </a:xfrm>
          <a:prstGeom prst="rect">
            <a:avLst/>
          </a:prstGeom>
          <a:ln w="12700">
            <a:miter lim="400000"/>
          </a:ln>
        </p:spPr>
      </p:pic>
      <p:sp>
        <p:nvSpPr>
          <p:cNvPr id="357" name="Hands-on: Repositories and configuration"/>
          <p:cNvSpPr txBox="1">
            <a:spLocks noGrp="1"/>
          </p:cNvSpPr>
          <p:nvPr>
            <p:ph type="title" idx="4294967295"/>
          </p:nvPr>
        </p:nvSpPr>
        <p:spPr>
          <a:xfrm>
            <a:off x="1598302" y="713679"/>
            <a:ext cx="17229774"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FFFFFF"/>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Hands-on: Repositories and configuration</a:t>
            </a:r>
          </a:p>
        </p:txBody>
      </p:sp>
      <p:sp>
        <p:nvSpPr>
          <p:cNvPr id="358" name="Create a new directory and initialize a Git repository in it…"/>
          <p:cNvSpPr txBox="1"/>
          <p:nvPr/>
        </p:nvSpPr>
        <p:spPr>
          <a:xfrm>
            <a:off x="1598302" y="2421255"/>
            <a:ext cx="21187395" cy="474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new directory and initialize a Git repository in it</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Configure your name, email, and text editor through Git</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Run </a:t>
            </a:r>
            <a:r>
              <a:rPr>
                <a:solidFill>
                  <a:srgbClr val="768D98"/>
                </a:solidFill>
                <a:latin typeface="Myriad Pro Light"/>
                <a:ea typeface="Myriad Pro Light"/>
                <a:cs typeface="Myriad Pro Light"/>
                <a:sym typeface="Myriad Pro Semibold"/>
              </a:rPr>
              <a:t>git status</a:t>
            </a:r>
            <a:r>
              <a:t> to check that the repository exists</a:t>
            </a:r>
            <a:br/>
            <a:r>
              <a:rPr sz="4000" i="1"/>
              <a:t>This command will show you which files are in the staging area and which have been modified in the working tree.</a:t>
            </a:r>
          </a:p>
        </p:txBody>
      </p:sp>
      <p:sp>
        <p:nvSpPr>
          <p:cNvPr id="359" name="Circle">
            <a:extLst>
              <a:ext uri="{C183D7F6-B498-43B3-948B-1728B52AA6E4}">
                <adec:decorative xmlns:adec="http://schemas.microsoft.com/office/drawing/2017/decorative" val="1"/>
              </a:ext>
            </a:extLst>
          </p:cNvPr>
          <p:cNvSpPr/>
          <p:nvPr/>
        </p:nvSpPr>
        <p:spPr>
          <a:xfrm>
            <a:off x="-75433" y="597423"/>
            <a:ext cx="1054101" cy="1054100"/>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0" name="Hand">
            <a:extLst>
              <a:ext uri="{C183D7F6-B498-43B3-948B-1728B52AA6E4}">
                <adec:decorative xmlns:adec="http://schemas.microsoft.com/office/drawing/2017/decorative" val="1"/>
              </a:ext>
            </a:extLst>
          </p:cNvPr>
          <p:cNvSpPr/>
          <p:nvPr/>
        </p:nvSpPr>
        <p:spPr>
          <a:xfrm>
            <a:off x="209317" y="775914"/>
            <a:ext cx="484601" cy="697118"/>
          </a:xfrm>
          <a:custGeom>
            <a:avLst/>
            <a:gdLst/>
            <a:ahLst/>
            <a:cxnLst>
              <a:cxn ang="0">
                <a:pos x="wd2" y="hd2"/>
              </a:cxn>
              <a:cxn ang="5400000">
                <a:pos x="wd2" y="hd2"/>
              </a:cxn>
              <a:cxn ang="10800000">
                <a:pos x="wd2" y="hd2"/>
              </a:cxn>
              <a:cxn ang="16200000">
                <a:pos x="wd2" y="hd2"/>
              </a:cxn>
            </a:cxnLst>
            <a:rect l="0" t="0" r="r" b="b"/>
            <a:pathLst>
              <a:path w="21054" h="21598" extrusionOk="0">
                <a:moveTo>
                  <a:pt x="9241" y="0"/>
                </a:moveTo>
                <a:cubicBezTo>
                  <a:pt x="8623" y="3"/>
                  <a:pt x="8010" y="322"/>
                  <a:pt x="8004" y="946"/>
                </a:cubicBezTo>
                <a:cubicBezTo>
                  <a:pt x="7999" y="1470"/>
                  <a:pt x="7929" y="8910"/>
                  <a:pt x="7929" y="8910"/>
                </a:cubicBezTo>
                <a:cubicBezTo>
                  <a:pt x="7929" y="8910"/>
                  <a:pt x="7499" y="8974"/>
                  <a:pt x="7399" y="8974"/>
                </a:cubicBezTo>
                <a:cubicBezTo>
                  <a:pt x="7399" y="8974"/>
                  <a:pt x="5801" y="2575"/>
                  <a:pt x="5675" y="1884"/>
                </a:cubicBezTo>
                <a:cubicBezTo>
                  <a:pt x="5460" y="700"/>
                  <a:pt x="3262" y="854"/>
                  <a:pt x="3420" y="2122"/>
                </a:cubicBezTo>
                <a:cubicBezTo>
                  <a:pt x="3487" y="2667"/>
                  <a:pt x="4637" y="9621"/>
                  <a:pt x="4637" y="9621"/>
                </a:cubicBezTo>
                <a:lnTo>
                  <a:pt x="4100" y="9812"/>
                </a:lnTo>
                <a:cubicBezTo>
                  <a:pt x="4100" y="9812"/>
                  <a:pt x="2546" y="6213"/>
                  <a:pt x="2124" y="5128"/>
                </a:cubicBezTo>
                <a:cubicBezTo>
                  <a:pt x="1683" y="3995"/>
                  <a:pt x="-325" y="4416"/>
                  <a:pt x="45" y="5576"/>
                </a:cubicBezTo>
                <a:cubicBezTo>
                  <a:pt x="204" y="6073"/>
                  <a:pt x="930" y="9056"/>
                  <a:pt x="1691" y="11289"/>
                </a:cubicBezTo>
                <a:cubicBezTo>
                  <a:pt x="1612" y="16115"/>
                  <a:pt x="3291" y="17160"/>
                  <a:pt x="3675" y="19027"/>
                </a:cubicBezTo>
                <a:cubicBezTo>
                  <a:pt x="3899" y="20117"/>
                  <a:pt x="3791" y="21598"/>
                  <a:pt x="3791" y="21598"/>
                </a:cubicBezTo>
                <a:lnTo>
                  <a:pt x="13296" y="21598"/>
                </a:lnTo>
                <a:cubicBezTo>
                  <a:pt x="13296" y="18355"/>
                  <a:pt x="17266" y="16479"/>
                  <a:pt x="18181" y="15015"/>
                </a:cubicBezTo>
                <a:cubicBezTo>
                  <a:pt x="18213" y="14964"/>
                  <a:pt x="19620" y="12585"/>
                  <a:pt x="20198" y="11608"/>
                </a:cubicBezTo>
                <a:cubicBezTo>
                  <a:pt x="20356" y="11341"/>
                  <a:pt x="20444" y="11057"/>
                  <a:pt x="20458" y="10768"/>
                </a:cubicBezTo>
                <a:cubicBezTo>
                  <a:pt x="20485" y="10213"/>
                  <a:pt x="20558" y="9282"/>
                  <a:pt x="20735" y="9028"/>
                </a:cubicBezTo>
                <a:cubicBezTo>
                  <a:pt x="21275" y="8248"/>
                  <a:pt x="21229" y="7659"/>
                  <a:pt x="19813" y="7927"/>
                </a:cubicBezTo>
                <a:cubicBezTo>
                  <a:pt x="18121" y="8247"/>
                  <a:pt x="17427" y="10409"/>
                  <a:pt x="17427" y="10409"/>
                </a:cubicBezTo>
                <a:lnTo>
                  <a:pt x="16041" y="12125"/>
                </a:lnTo>
                <a:lnTo>
                  <a:pt x="15280" y="12313"/>
                </a:lnTo>
                <a:lnTo>
                  <a:pt x="14521" y="9417"/>
                </a:lnTo>
                <a:cubicBezTo>
                  <a:pt x="14521" y="9417"/>
                  <a:pt x="14899" y="2984"/>
                  <a:pt x="15008" y="1961"/>
                </a:cubicBezTo>
                <a:cubicBezTo>
                  <a:pt x="15120" y="912"/>
                  <a:pt x="13017" y="708"/>
                  <a:pt x="12778" y="1791"/>
                </a:cubicBezTo>
                <a:cubicBezTo>
                  <a:pt x="12639" y="2422"/>
                  <a:pt x="11563" y="7848"/>
                  <a:pt x="11333" y="8824"/>
                </a:cubicBezTo>
                <a:lnTo>
                  <a:pt x="10797" y="8800"/>
                </a:lnTo>
                <a:cubicBezTo>
                  <a:pt x="10797" y="8800"/>
                  <a:pt x="10538" y="1503"/>
                  <a:pt x="10513" y="956"/>
                </a:cubicBezTo>
                <a:cubicBezTo>
                  <a:pt x="10483" y="313"/>
                  <a:pt x="9859" y="-2"/>
                  <a:pt x="9241" y="0"/>
                </a:cubicBezTo>
                <a:close/>
              </a:path>
            </a:pathLst>
          </a:custGeom>
          <a:solidFill>
            <a:srgbClr val="1C1C1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pic>
        <p:nvPicPr>
          <p:cNvPr id="362"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64" name="In practice: Commits"/>
          <p:cNvSpPr txBox="1">
            <a:spLocks noGrp="1"/>
          </p:cNvSpPr>
          <p:nvPr>
            <p:ph type="title" idx="4294967295"/>
          </p:nvPr>
        </p:nvSpPr>
        <p:spPr>
          <a:xfrm>
            <a:off x="1598302" y="713679"/>
            <a:ext cx="851058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Commits</a:t>
            </a:r>
          </a:p>
        </p:txBody>
      </p:sp>
      <p:sp>
        <p:nvSpPr>
          <p:cNvPr id="365" name="You need to add files to the staging area before you commit changes.…"/>
          <p:cNvSpPr txBox="1"/>
          <p:nvPr/>
        </p:nvSpPr>
        <p:spPr>
          <a:xfrm>
            <a:off x="1598302" y="4805430"/>
            <a:ext cx="21187395" cy="684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You need to </a:t>
            </a:r>
            <a:r>
              <a:rPr i="1">
                <a:gradFill flip="none" rotWithShape="1">
                  <a:gsLst>
                    <a:gs pos="0">
                      <a:srgbClr val="D55580"/>
                    </a:gs>
                    <a:gs pos="100000">
                      <a:srgbClr val="7352E9"/>
                    </a:gs>
                  </a:gsLst>
                  <a:lin ang="0" scaled="0"/>
                </a:gradFill>
                <a:latin typeface="Myriad Pro Light"/>
                <a:ea typeface="Myriad Pro Light"/>
                <a:cs typeface="Myriad Pro Light"/>
                <a:sym typeface="Myriad Pro Semibold"/>
              </a:rPr>
              <a:t>add</a:t>
            </a:r>
            <a:r>
              <a:t> files to the </a:t>
            </a:r>
            <a:r>
              <a:rPr>
                <a:solidFill>
                  <a:srgbClr val="7352E9"/>
                </a:solidFill>
                <a:latin typeface="Myriad Pro Light"/>
                <a:ea typeface="Myriad Pro Light"/>
                <a:cs typeface="Myriad Pro Light"/>
                <a:sym typeface="Myriad Pro Semibold"/>
              </a:rPr>
              <a:t>staging area</a:t>
            </a:r>
            <a:r>
              <a:t> before you </a:t>
            </a:r>
            <a:r>
              <a:rPr i="1">
                <a:gradFill flip="none" rotWithShape="1">
                  <a:gsLst>
                    <a:gs pos="0">
                      <a:srgbClr val="7352E9"/>
                    </a:gs>
                    <a:gs pos="100000">
                      <a:srgbClr val="4589DF"/>
                    </a:gs>
                  </a:gsLst>
                  <a:lin ang="0" scaled="0"/>
                </a:gradFill>
                <a:latin typeface="Myriad Pro Light"/>
                <a:ea typeface="Myriad Pro Light"/>
                <a:cs typeface="Myriad Pro Light"/>
                <a:sym typeface="Myriad Pro Semibold"/>
              </a:rPr>
              <a:t>commit</a:t>
            </a:r>
            <a:r>
              <a:t> changes.</a:t>
            </a:r>
          </a:p>
          <a:p>
            <a:pPr algn="l" defTabSz="457200">
              <a:spcBef>
                <a:spcPts val="2000"/>
              </a:spcBef>
              <a:defRPr sz="5400">
                <a:solidFill>
                  <a:srgbClr val="768D98"/>
                </a:solidFill>
                <a:latin typeface="Myriad Pro Light"/>
                <a:ea typeface="Myriad Pro Light"/>
                <a:cs typeface="Myriad Pro Light"/>
                <a:sym typeface="Myriad Pro Semibold"/>
              </a:defRPr>
            </a:pPr>
            <a:r>
              <a:t>git add </a:t>
            </a:r>
            <a:r>
              <a:rPr b="1" i="1">
                <a:latin typeface="Myriad Pro"/>
                <a:ea typeface="Myriad Pro"/>
                <a:cs typeface="Myriad Pro"/>
                <a:sym typeface="Myriad Pro"/>
              </a:rPr>
              <a:t>filename</a:t>
            </a:r>
            <a:br/>
            <a:r>
              <a:t>git add </a:t>
            </a:r>
            <a:r>
              <a:rPr b="1" i="1">
                <a:latin typeface="Myriad Pro"/>
                <a:ea typeface="Myriad Pro"/>
                <a:cs typeface="Myriad Pro"/>
                <a:sym typeface="Myriad Pro"/>
              </a:rPr>
              <a:t>*.py</a:t>
            </a:r>
            <a:br/>
            <a:r>
              <a:t>git add </a:t>
            </a:r>
            <a:r>
              <a:rPr b="1" i="1">
                <a:latin typeface="Myriad Pro"/>
                <a:ea typeface="Myriad Pro"/>
                <a:cs typeface="Myriad Pro"/>
                <a:sym typeface="Myriad Pro"/>
              </a:rPr>
              <a:t>.</a:t>
            </a:r>
            <a:br/>
            <a:r>
              <a:t>git add </a:t>
            </a:r>
            <a:r>
              <a:rPr>
                <a:solidFill>
                  <a:schemeClr val="accent1">
                    <a:lumOff val="-13575"/>
                  </a:schemeClr>
                </a:solidFill>
              </a:rPr>
              <a:t>--all</a:t>
            </a:r>
            <a:endParaRPr b="1">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You can remove files from the staging area with</a:t>
            </a:r>
          </a:p>
          <a:p>
            <a:pPr algn="l" defTabSz="457200">
              <a:spcBef>
                <a:spcPts val="2000"/>
              </a:spcBef>
              <a:defRPr sz="5400">
                <a:solidFill>
                  <a:srgbClr val="768D98"/>
                </a:solidFill>
                <a:latin typeface="Myriad Pro Light"/>
                <a:ea typeface="Myriad Pro Light"/>
                <a:cs typeface="Myriad Pro Light"/>
                <a:sym typeface="Myriad Pro Semibold"/>
              </a:defRPr>
            </a:pPr>
            <a:r>
              <a:t>git rm </a:t>
            </a:r>
            <a:r>
              <a:rPr>
                <a:solidFill>
                  <a:schemeClr val="accent1">
                    <a:lumOff val="-13575"/>
                  </a:schemeClr>
                </a:solidFill>
              </a:rPr>
              <a:t>--cached</a:t>
            </a:r>
            <a:r>
              <a:t> </a:t>
            </a:r>
            <a:r>
              <a:rPr b="1" i="1">
                <a:latin typeface="Myriad Pro"/>
                <a:ea typeface="Myriad Pro"/>
                <a:cs typeface="Myriad Pro"/>
                <a:sym typeface="Myriad Pro"/>
              </a:rPr>
              <a:t>filename</a:t>
            </a:r>
          </a:p>
        </p:txBody>
      </p:sp>
      <p:pic>
        <p:nvPicPr>
          <p:cNvPr id="366" name="working_dir.pdf" descr="working_dir.pdf"/>
          <p:cNvPicPr>
            <a:picLocks noChangeAspect="1"/>
          </p:cNvPicPr>
          <p:nvPr/>
        </p:nvPicPr>
        <p:blipFill>
          <a:blip r:embed="rId3"/>
          <a:stretch>
            <a:fillRect/>
          </a:stretch>
        </p:blipFill>
        <p:spPr>
          <a:xfrm>
            <a:off x="3340823" y="2574421"/>
            <a:ext cx="735093" cy="636969"/>
          </a:xfrm>
          <a:prstGeom prst="rect">
            <a:avLst/>
          </a:prstGeom>
          <a:ln w="12700">
            <a:miter lim="400000"/>
          </a:ln>
        </p:spPr>
      </p:pic>
      <p:sp>
        <p:nvSpPr>
          <p:cNvPr id="369" name="Line" descr="Right arrow showing transition from working tree to staging area"/>
          <p:cNvSpPr/>
          <p:nvPr/>
        </p:nvSpPr>
        <p:spPr>
          <a:xfrm>
            <a:off x="6074012" y="2892905"/>
            <a:ext cx="3659007" cy="1"/>
          </a:xfrm>
          <a:prstGeom prst="line">
            <a:avLst/>
          </a:prstGeom>
          <a:ln w="38100">
            <a:solidFill>
              <a:srgbClr val="000000"/>
            </a:solidFill>
            <a:miter lim="400000"/>
            <a:tailEnd type="triangle"/>
          </a:ln>
        </p:spPr>
        <p:txBody>
          <a:bodyPr lIns="50800" tIns="50800" rIns="50800" bIns="50800" anchor="ctr"/>
          <a:lstStyle/>
          <a:p>
            <a:endParaRPr/>
          </a:p>
        </p:txBody>
      </p:sp>
      <p:pic>
        <p:nvPicPr>
          <p:cNvPr id="367" name="staging_area.pdf" descr="staging_area.pdf"/>
          <p:cNvPicPr>
            <a:picLocks noChangeAspect="1"/>
          </p:cNvPicPr>
          <p:nvPr/>
        </p:nvPicPr>
        <p:blipFill>
          <a:blip r:embed="rId4"/>
          <a:stretch>
            <a:fillRect/>
          </a:stretch>
        </p:blipFill>
        <p:spPr>
          <a:xfrm>
            <a:off x="11731114" y="2468260"/>
            <a:ext cx="849291" cy="849290"/>
          </a:xfrm>
          <a:prstGeom prst="rect">
            <a:avLst/>
          </a:prstGeom>
          <a:ln w="12700">
            <a:miter lim="400000"/>
          </a:ln>
        </p:spPr>
      </p:pic>
      <p:sp>
        <p:nvSpPr>
          <p:cNvPr id="370" name="Line" descr="Right arrow showing transition from staging area to local repository"/>
          <p:cNvSpPr/>
          <p:nvPr/>
        </p:nvSpPr>
        <p:spPr>
          <a:xfrm>
            <a:off x="14578500" y="2892905"/>
            <a:ext cx="3659007" cy="1"/>
          </a:xfrm>
          <a:prstGeom prst="line">
            <a:avLst/>
          </a:prstGeom>
          <a:ln w="38100">
            <a:solidFill>
              <a:srgbClr val="000000"/>
            </a:solidFill>
            <a:miter lim="400000"/>
            <a:tailEnd type="triangle"/>
          </a:ln>
        </p:spPr>
        <p:txBody>
          <a:bodyPr lIns="50800" tIns="50800" rIns="50800" bIns="50800" anchor="ctr"/>
          <a:lstStyle/>
          <a:p>
            <a:endParaRPr/>
          </a:p>
        </p:txBody>
      </p:sp>
      <p:pic>
        <p:nvPicPr>
          <p:cNvPr id="368" name="local_repository.pdf" descr="local_repository.pdf"/>
          <p:cNvPicPr>
            <a:picLocks noChangeAspect="1"/>
          </p:cNvPicPr>
          <p:nvPr/>
        </p:nvPicPr>
        <p:blipFill>
          <a:blip r:embed="rId5"/>
          <a:stretch>
            <a:fillRect/>
          </a:stretch>
        </p:blipFill>
        <p:spPr>
          <a:xfrm>
            <a:off x="20235603" y="2509117"/>
            <a:ext cx="807576" cy="767576"/>
          </a:xfrm>
          <a:prstGeom prst="rect">
            <a:avLst/>
          </a:prstGeom>
          <a:ln w="12700">
            <a:miter lim="400000"/>
          </a:ln>
        </p:spPr>
      </p:pic>
      <p:pic>
        <p:nvPicPr>
          <p:cNvPr id="371" name="Line Shape">
            <a:extLst>
              <a:ext uri="{C183D7F6-B498-43B3-948B-1728B52AA6E4}">
                <adec:decorative xmlns:adec="http://schemas.microsoft.com/office/drawing/2017/decorative" val="1"/>
              </a:ext>
            </a:extLst>
          </p:cNvPr>
          <p:cNvPicPr>
            <a:picLocks/>
          </p:cNvPicPr>
          <p:nvPr/>
        </p:nvPicPr>
        <p:blipFill>
          <a:blip r:embed="rId6"/>
          <a:stretch>
            <a:fillRect/>
          </a:stretch>
        </p:blipFill>
        <p:spPr>
          <a:xfrm>
            <a:off x="16097000" y="3024297"/>
            <a:ext cx="1553479" cy="1682393"/>
          </a:xfrm>
          <a:prstGeom prst="rect">
            <a:avLst/>
          </a:prstGeom>
        </p:spPr>
      </p:pic>
      <p:pic>
        <p:nvPicPr>
          <p:cNvPr id="373" name="Line Shape">
            <a:extLst>
              <a:ext uri="{C183D7F6-B498-43B3-948B-1728B52AA6E4}">
                <adec:decorative xmlns:adec="http://schemas.microsoft.com/office/drawing/2017/decorative" val="1"/>
              </a:ext>
            </a:extLst>
          </p:cNvPr>
          <p:cNvPicPr>
            <a:picLocks/>
          </p:cNvPicPr>
          <p:nvPr/>
        </p:nvPicPr>
        <p:blipFill>
          <a:blip r:embed="rId7"/>
          <a:stretch>
            <a:fillRect/>
          </a:stretch>
        </p:blipFill>
        <p:spPr>
          <a:xfrm>
            <a:off x="5753159" y="3024381"/>
            <a:ext cx="2444590" cy="1616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ll dir="r"/>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pic>
        <p:nvPicPr>
          <p:cNvPr id="376"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78" name="In practice: Commits"/>
          <p:cNvSpPr txBox="1">
            <a:spLocks noGrp="1"/>
          </p:cNvSpPr>
          <p:nvPr>
            <p:ph type="title" idx="4294967295"/>
          </p:nvPr>
        </p:nvSpPr>
        <p:spPr>
          <a:xfrm>
            <a:off x="1598302" y="713679"/>
            <a:ext cx="851058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Commits</a:t>
            </a:r>
          </a:p>
        </p:txBody>
      </p:sp>
      <p:sp>
        <p:nvSpPr>
          <p:cNvPr id="379" name="Once you have added your changes to the staging area, you can create a new commit with…"/>
          <p:cNvSpPr txBox="1"/>
          <p:nvPr/>
        </p:nvSpPr>
        <p:spPr>
          <a:xfrm>
            <a:off x="1598302" y="2421255"/>
            <a:ext cx="21187395" cy="6263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Once you have added your changes to the staging area, you can create a new commit with</a:t>
            </a:r>
          </a:p>
          <a:p>
            <a:pPr algn="l" defTabSz="457200">
              <a:spcBef>
                <a:spcPts val="2000"/>
              </a:spcBef>
              <a:defRPr sz="5400">
                <a:solidFill>
                  <a:srgbClr val="768D98"/>
                </a:solidFill>
                <a:latin typeface="Myriad Pro Light"/>
                <a:ea typeface="Myriad Pro Light"/>
                <a:cs typeface="Myriad Pro Light"/>
                <a:sym typeface="Myriad Pro Semibold"/>
              </a:defRPr>
            </a:pPr>
            <a:r>
              <a:t>git commit</a:t>
            </a:r>
          </a:p>
          <a:p>
            <a:pPr algn="l" defTabSz="457200">
              <a:spcBef>
                <a:spcPts val="4000"/>
              </a:spcBef>
              <a:defRPr sz="5400">
                <a:solidFill>
                  <a:srgbClr val="000000"/>
                </a:solidFill>
                <a:latin typeface="Myriad Pro"/>
                <a:ea typeface="Myriad Pro"/>
                <a:cs typeface="Myriad Pro"/>
                <a:sym typeface="Myriad Pro"/>
              </a:defRPr>
            </a:pPr>
            <a:r>
              <a:t>This will open a text editor for a commit message. Alternatively, use</a:t>
            </a:r>
          </a:p>
          <a:p>
            <a:pPr algn="l" defTabSz="457200">
              <a:spcBef>
                <a:spcPts val="2000"/>
              </a:spcBef>
              <a:defRPr sz="5400">
                <a:solidFill>
                  <a:srgbClr val="000000"/>
                </a:solidFill>
                <a:latin typeface="Myriad Pro Light"/>
                <a:ea typeface="Myriad Pro Light"/>
                <a:cs typeface="Myriad Pro Light"/>
                <a:sym typeface="Myriad Pro Semibold"/>
              </a:defRPr>
            </a:pPr>
            <a:r>
              <a:rPr>
                <a:solidFill>
                  <a:srgbClr val="768D98"/>
                </a:solidFill>
              </a:rPr>
              <a:t>git commit </a:t>
            </a:r>
            <a:r>
              <a:rPr>
                <a:solidFill>
                  <a:schemeClr val="accent1">
                    <a:lumOff val="-13575"/>
                  </a:schemeClr>
                </a:solidFill>
              </a:rPr>
              <a:t>-m</a:t>
            </a:r>
            <a:r>
              <a:t> </a:t>
            </a:r>
            <a:r>
              <a:rPr>
                <a:solidFill>
                  <a:schemeClr val="accent4">
                    <a:hueOff val="-1247790"/>
                    <a:lumOff val="-12326"/>
                  </a:schemeClr>
                </a:solidFill>
              </a:rPr>
              <a:t>"</a:t>
            </a:r>
            <a:r>
              <a:rPr i="1">
                <a:solidFill>
                  <a:schemeClr val="accent4">
                    <a:hueOff val="-1247790"/>
                    <a:lumOff val="-12326"/>
                  </a:schemeClr>
                </a:solidFill>
              </a:rPr>
              <a:t>Your message here</a:t>
            </a:r>
            <a:r>
              <a:rPr>
                <a:solidFill>
                  <a:schemeClr val="accent4">
                    <a:hueOff val="-1247790"/>
                    <a:lumOff val="-12326"/>
                  </a:schemeClr>
                </a:solidFill>
              </a:rPr>
              <a:t>"</a:t>
            </a:r>
            <a:endParaRPr b="1">
              <a:solidFill>
                <a:schemeClr val="accent4">
                  <a:hueOff val="-1247790"/>
                  <a:lumOff val="-12326"/>
                </a:schemeClr>
              </a:solidFill>
              <a:latin typeface="Courier New"/>
              <a:ea typeface="Courier New"/>
              <a:cs typeface="Courier New"/>
              <a:sym typeface="Courier New"/>
            </a:endParaRPr>
          </a:p>
          <a:p>
            <a:pPr algn="l" defTabSz="457200">
              <a:spcBef>
                <a:spcPts val="2000"/>
              </a:spcBef>
              <a:defRPr sz="5400">
                <a:solidFill>
                  <a:srgbClr val="000000"/>
                </a:solidFill>
                <a:latin typeface="Myriad Pro"/>
                <a:ea typeface="Myriad Pro"/>
                <a:cs typeface="Myriad Pro"/>
                <a:sym typeface="Myriad Pro"/>
              </a:defRPr>
            </a:pPr>
            <a:r>
              <a:t>to specify a message without opening a text editor.</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pic>
        <p:nvPicPr>
          <p:cNvPr id="381"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383" name="In practice: Logs and differences"/>
          <p:cNvSpPr txBox="1">
            <a:spLocks noGrp="1"/>
          </p:cNvSpPr>
          <p:nvPr>
            <p:ph type="title" idx="4294967295"/>
          </p:nvPr>
        </p:nvSpPr>
        <p:spPr>
          <a:xfrm>
            <a:off x="1598302" y="713679"/>
            <a:ext cx="13296901"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Logs and differences</a:t>
            </a:r>
          </a:p>
        </p:txBody>
      </p:sp>
      <p:sp>
        <p:nvSpPr>
          <p:cNvPr id="384" name="Once you’ve committed your changes, you can see them in the log:…"/>
          <p:cNvSpPr txBox="1"/>
          <p:nvPr/>
        </p:nvSpPr>
        <p:spPr>
          <a:xfrm>
            <a:off x="1598302" y="2421255"/>
            <a:ext cx="21187395" cy="7101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Once you’ve committed your changes, you can see them in the log:</a:t>
            </a:r>
          </a:p>
          <a:p>
            <a:pPr algn="l" defTabSz="457200">
              <a:spcBef>
                <a:spcPts val="2000"/>
              </a:spcBef>
              <a:defRPr sz="5400">
                <a:solidFill>
                  <a:srgbClr val="768D98"/>
                </a:solidFill>
                <a:latin typeface="Myriad Pro Light"/>
                <a:ea typeface="Myriad Pro Light"/>
                <a:cs typeface="Myriad Pro Light"/>
                <a:sym typeface="Myriad Pro Semibold"/>
              </a:defRPr>
            </a:pPr>
            <a:r>
              <a:t>git log </a:t>
            </a:r>
            <a:r>
              <a:rPr>
                <a:solidFill>
                  <a:schemeClr val="accent1">
                    <a:lumOff val="-13575"/>
                  </a:schemeClr>
                </a:solidFill>
              </a:rPr>
              <a:t>--graph</a:t>
            </a:r>
            <a:r>
              <a:t> </a:t>
            </a:r>
            <a:r>
              <a:rPr>
                <a:solidFill>
                  <a:schemeClr val="accent1">
                    <a:lumOff val="-13575"/>
                  </a:schemeClr>
                </a:solidFill>
              </a:rPr>
              <a:t>--all</a:t>
            </a:r>
          </a:p>
          <a:p>
            <a:pPr algn="l" defTabSz="457200">
              <a:spcBef>
                <a:spcPts val="4000"/>
              </a:spcBef>
              <a:defRPr sz="5400">
                <a:solidFill>
                  <a:srgbClr val="000000"/>
                </a:solidFill>
                <a:latin typeface="Myriad Pro"/>
                <a:ea typeface="Myriad Pro"/>
                <a:cs typeface="Myriad Pro"/>
                <a:sym typeface="Myriad Pro"/>
              </a:defRPr>
            </a:pPr>
            <a:r>
              <a:t>Additionally, you can compare two different project states:</a:t>
            </a:r>
          </a:p>
          <a:p>
            <a:pPr algn="l" defTabSz="457200">
              <a:spcBef>
                <a:spcPts val="2000"/>
              </a:spcBef>
              <a:defRPr sz="5400">
                <a:solidFill>
                  <a:srgbClr val="000000"/>
                </a:solidFill>
                <a:latin typeface="Myriad Pro Light"/>
                <a:ea typeface="Myriad Pro Light"/>
                <a:cs typeface="Myriad Pro Light"/>
                <a:sym typeface="Myriad Pro Semibold"/>
              </a:defRPr>
            </a:pPr>
            <a:r>
              <a:rPr>
                <a:solidFill>
                  <a:srgbClr val="768D98"/>
                </a:solidFill>
              </a:rPr>
              <a:t>git diff </a:t>
            </a:r>
            <a:r>
              <a:rPr b="1" i="1">
                <a:solidFill>
                  <a:srgbClr val="768D98"/>
                </a:solidFill>
                <a:latin typeface="Myriad Pro"/>
                <a:ea typeface="Myriad Pro"/>
                <a:cs typeface="Myriad Pro"/>
                <a:sym typeface="Myriad Pro"/>
              </a:rPr>
              <a:t>earlier-commit</a:t>
            </a:r>
            <a:r>
              <a:rPr>
                <a:solidFill>
                  <a:srgbClr val="768D98"/>
                </a:solidFill>
              </a:rPr>
              <a:t> </a:t>
            </a:r>
            <a:r>
              <a:rPr b="1" i="1">
                <a:solidFill>
                  <a:srgbClr val="768D98"/>
                </a:solidFill>
                <a:latin typeface="Myriad Pro"/>
                <a:ea typeface="Myriad Pro"/>
                <a:cs typeface="Myriad Pro"/>
                <a:sym typeface="Myriad Pro"/>
              </a:rPr>
              <a:t>later-commit</a:t>
            </a:r>
            <a:br/>
            <a:r>
              <a:rPr>
                <a:solidFill>
                  <a:srgbClr val="768D98"/>
                </a:solidFill>
              </a:rPr>
              <a:t>git diff </a:t>
            </a:r>
            <a:r>
              <a:rPr>
                <a:solidFill>
                  <a:schemeClr val="accent1">
                    <a:lumOff val="-13575"/>
                  </a:schemeClr>
                </a:solidFill>
              </a:rPr>
              <a:t>--word-diff=color</a:t>
            </a:r>
            <a:r>
              <a:rPr>
                <a:solidFill>
                  <a:srgbClr val="768D98"/>
                </a:solidFill>
              </a:rPr>
              <a:t> </a:t>
            </a:r>
            <a:r>
              <a:rPr b="1" i="1">
                <a:solidFill>
                  <a:srgbClr val="768D98"/>
                </a:solidFill>
                <a:latin typeface="Myriad Pro"/>
                <a:ea typeface="Myriad Pro"/>
                <a:cs typeface="Myriad Pro"/>
                <a:sym typeface="Myriad Pro"/>
              </a:rPr>
              <a:t>earlier-commit</a:t>
            </a:r>
            <a:r>
              <a:rPr>
                <a:solidFill>
                  <a:srgbClr val="768D98"/>
                </a:solidFill>
              </a:rPr>
              <a:t> </a:t>
            </a:r>
            <a:r>
              <a:rPr b="1" i="1">
                <a:solidFill>
                  <a:srgbClr val="768D98"/>
                </a:solidFill>
                <a:latin typeface="Myriad Pro"/>
                <a:ea typeface="Myriad Pro"/>
                <a:cs typeface="Myriad Pro"/>
                <a:sym typeface="Myriad Pro"/>
              </a:rPr>
              <a:t>later-commit</a:t>
            </a:r>
            <a:endParaRPr b="1" i="1">
              <a:latin typeface="Myriad Pro"/>
              <a:ea typeface="Myriad Pro"/>
              <a:cs typeface="Myriad Pro"/>
              <a:sym typeface="Myriad Pro"/>
            </a:endParaRPr>
          </a:p>
          <a:p>
            <a:pPr algn="l" defTabSz="457200">
              <a:spcBef>
                <a:spcPts val="2000"/>
              </a:spcBef>
              <a:defRPr sz="5400">
                <a:solidFill>
                  <a:srgbClr val="000000"/>
                </a:solidFill>
                <a:latin typeface="Myriad Pro"/>
                <a:ea typeface="Myriad Pro"/>
                <a:cs typeface="Myriad Pro"/>
                <a:sym typeface="Myriad Pro"/>
              </a:defRPr>
            </a:pPr>
            <a:r>
              <a:t>Without </a:t>
            </a:r>
            <a:r>
              <a:rPr i="1">
                <a:solidFill>
                  <a:srgbClr val="768D98"/>
                </a:solidFill>
                <a:latin typeface="Myriad Pro Light"/>
                <a:ea typeface="Myriad Pro Light"/>
                <a:cs typeface="Myriad Pro Light"/>
                <a:sym typeface="Myriad Pro Semibold"/>
              </a:rPr>
              <a:t>earlier-commit</a:t>
            </a:r>
            <a:r>
              <a:t> and </a:t>
            </a:r>
            <a:r>
              <a:rPr i="1">
                <a:solidFill>
                  <a:srgbClr val="768D98"/>
                </a:solidFill>
                <a:latin typeface="Myriad Pro Light"/>
                <a:ea typeface="Myriad Pro Light"/>
                <a:cs typeface="Myriad Pro Light"/>
                <a:sym typeface="Myriad Pro Semibold"/>
              </a:rPr>
              <a:t>later-commit</a:t>
            </a:r>
            <a:r>
              <a:t>, this will compare the current state to the previous commit.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pic>
        <p:nvPicPr>
          <p:cNvPr id="180"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82" name="Please note"/>
          <p:cNvSpPr txBox="1">
            <a:spLocks noGrp="1"/>
          </p:cNvSpPr>
          <p:nvPr>
            <p:ph type="title" idx="4294967295"/>
          </p:nvPr>
        </p:nvSpPr>
        <p:spPr>
          <a:xfrm>
            <a:off x="10081831" y="4478942"/>
            <a:ext cx="4220338" cy="92710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6500">
                <a:solidFill>
                  <a:srgbClr val="BE0000"/>
                </a:solidFill>
                <a:latin typeface="Myriad Pro Light"/>
                <a:ea typeface="Myriad Pro Light"/>
                <a:cs typeface="Myriad Pro Light"/>
                <a:sym typeface="Myriad Pro Semi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6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Please note</a:t>
            </a:r>
          </a:p>
        </p:txBody>
      </p:sp>
      <p:sp>
        <p:nvSpPr>
          <p:cNvPr id="183" name="You can use Git from the command line on the Center for High Performance Computing’s Linux resources (the clusters). If you do not have a CHPC account, however, please download Git so you can follow along."/>
          <p:cNvSpPr txBox="1"/>
          <p:nvPr/>
        </p:nvSpPr>
        <p:spPr>
          <a:xfrm>
            <a:off x="3833155" y="5919818"/>
            <a:ext cx="16717690" cy="331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You can use Git from the command line on the Center for High Performance Computing’s Linux resources (the clusters). </a:t>
            </a:r>
            <a:r>
              <a:rPr b="1"/>
              <a:t>If you do not have a CHPC account, however, please download Git so you can follow along.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30</a:t>
            </a:fld>
            <a:endParaRPr/>
          </a:p>
        </p:txBody>
      </p:sp>
      <p:pic>
        <p:nvPicPr>
          <p:cNvPr id="386" name="dark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5999"/>
          </a:xfrm>
          <a:prstGeom prst="rect">
            <a:avLst/>
          </a:prstGeom>
          <a:ln w="12700">
            <a:miter lim="400000"/>
          </a:ln>
        </p:spPr>
      </p:pic>
      <p:sp>
        <p:nvSpPr>
          <p:cNvPr id="388" name="Hands-on: Commits"/>
          <p:cNvSpPr txBox="1">
            <a:spLocks noGrp="1"/>
          </p:cNvSpPr>
          <p:nvPr>
            <p:ph type="title" idx="4294967295"/>
          </p:nvPr>
        </p:nvSpPr>
        <p:spPr>
          <a:xfrm>
            <a:off x="1598302" y="713679"/>
            <a:ext cx="8226744"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FFFFFF"/>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Hands-on: Commits</a:t>
            </a:r>
          </a:p>
        </p:txBody>
      </p:sp>
      <p:sp>
        <p:nvSpPr>
          <p:cNvPr id="389" name="Create a file in your project directory…"/>
          <p:cNvSpPr txBox="1"/>
          <p:nvPr/>
        </p:nvSpPr>
        <p:spPr>
          <a:xfrm>
            <a:off x="1598302" y="2421255"/>
            <a:ext cx="21187395" cy="484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file in your project directory</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Add your file to the staging area with </a:t>
            </a:r>
            <a:r>
              <a:rPr>
                <a:solidFill>
                  <a:srgbClr val="768D98"/>
                </a:solidFill>
                <a:latin typeface="Myriad Pro Light"/>
                <a:ea typeface="Myriad Pro Light"/>
                <a:cs typeface="Myriad Pro Light"/>
                <a:sym typeface="Myriad Pro Semibold"/>
              </a:rPr>
              <a:t>git add</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View the repository status with </a:t>
            </a:r>
            <a:r>
              <a:rPr>
                <a:solidFill>
                  <a:srgbClr val="768D98"/>
                </a:solidFill>
                <a:latin typeface="Myriad Pro Light"/>
                <a:ea typeface="Myriad Pro Light"/>
                <a:cs typeface="Myriad Pro Light"/>
                <a:sym typeface="Myriad Pro Semibold"/>
              </a:rPr>
              <a:t>git status</a:t>
            </a:r>
            <a:endParaRPr>
              <a:latin typeface="Courier New"/>
              <a:ea typeface="Courier New"/>
              <a:cs typeface="Courier New"/>
              <a:sym typeface="Courier New"/>
            </a:endParaRP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commit with </a:t>
            </a:r>
            <a:r>
              <a:rPr>
                <a:solidFill>
                  <a:srgbClr val="768D98"/>
                </a:solidFill>
                <a:latin typeface="Myriad Pro Light"/>
                <a:ea typeface="Myriad Pro Light"/>
                <a:cs typeface="Myriad Pro Light"/>
                <a:sym typeface="Myriad Pro Semibold"/>
              </a:rPr>
              <a:t>git commit</a:t>
            </a:r>
          </a:p>
        </p:txBody>
      </p:sp>
      <p:sp>
        <p:nvSpPr>
          <p:cNvPr id="390" name="Circle">
            <a:extLst>
              <a:ext uri="{C183D7F6-B498-43B3-948B-1728B52AA6E4}">
                <adec:decorative xmlns:adec="http://schemas.microsoft.com/office/drawing/2017/decorative" val="1"/>
              </a:ext>
            </a:extLst>
          </p:cNvPr>
          <p:cNvSpPr/>
          <p:nvPr/>
        </p:nvSpPr>
        <p:spPr>
          <a:xfrm>
            <a:off x="-75433" y="597423"/>
            <a:ext cx="1054101" cy="1054100"/>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1" name="Hand">
            <a:extLst>
              <a:ext uri="{C183D7F6-B498-43B3-948B-1728B52AA6E4}">
                <adec:decorative xmlns:adec="http://schemas.microsoft.com/office/drawing/2017/decorative" val="1"/>
              </a:ext>
            </a:extLst>
          </p:cNvPr>
          <p:cNvSpPr/>
          <p:nvPr/>
        </p:nvSpPr>
        <p:spPr>
          <a:xfrm>
            <a:off x="209317" y="775914"/>
            <a:ext cx="484601" cy="697118"/>
          </a:xfrm>
          <a:custGeom>
            <a:avLst/>
            <a:gdLst/>
            <a:ahLst/>
            <a:cxnLst>
              <a:cxn ang="0">
                <a:pos x="wd2" y="hd2"/>
              </a:cxn>
              <a:cxn ang="5400000">
                <a:pos x="wd2" y="hd2"/>
              </a:cxn>
              <a:cxn ang="10800000">
                <a:pos x="wd2" y="hd2"/>
              </a:cxn>
              <a:cxn ang="16200000">
                <a:pos x="wd2" y="hd2"/>
              </a:cxn>
            </a:cxnLst>
            <a:rect l="0" t="0" r="r" b="b"/>
            <a:pathLst>
              <a:path w="21054" h="21598" extrusionOk="0">
                <a:moveTo>
                  <a:pt x="9241" y="0"/>
                </a:moveTo>
                <a:cubicBezTo>
                  <a:pt x="8623" y="3"/>
                  <a:pt x="8010" y="322"/>
                  <a:pt x="8004" y="946"/>
                </a:cubicBezTo>
                <a:cubicBezTo>
                  <a:pt x="7999" y="1470"/>
                  <a:pt x="7929" y="8910"/>
                  <a:pt x="7929" y="8910"/>
                </a:cubicBezTo>
                <a:cubicBezTo>
                  <a:pt x="7929" y="8910"/>
                  <a:pt x="7499" y="8974"/>
                  <a:pt x="7399" y="8974"/>
                </a:cubicBezTo>
                <a:cubicBezTo>
                  <a:pt x="7399" y="8974"/>
                  <a:pt x="5801" y="2575"/>
                  <a:pt x="5675" y="1884"/>
                </a:cubicBezTo>
                <a:cubicBezTo>
                  <a:pt x="5460" y="700"/>
                  <a:pt x="3262" y="854"/>
                  <a:pt x="3420" y="2122"/>
                </a:cubicBezTo>
                <a:cubicBezTo>
                  <a:pt x="3487" y="2667"/>
                  <a:pt x="4637" y="9621"/>
                  <a:pt x="4637" y="9621"/>
                </a:cubicBezTo>
                <a:lnTo>
                  <a:pt x="4100" y="9812"/>
                </a:lnTo>
                <a:cubicBezTo>
                  <a:pt x="4100" y="9812"/>
                  <a:pt x="2546" y="6213"/>
                  <a:pt x="2124" y="5128"/>
                </a:cubicBezTo>
                <a:cubicBezTo>
                  <a:pt x="1683" y="3995"/>
                  <a:pt x="-325" y="4416"/>
                  <a:pt x="45" y="5576"/>
                </a:cubicBezTo>
                <a:cubicBezTo>
                  <a:pt x="204" y="6073"/>
                  <a:pt x="930" y="9056"/>
                  <a:pt x="1691" y="11289"/>
                </a:cubicBezTo>
                <a:cubicBezTo>
                  <a:pt x="1612" y="16115"/>
                  <a:pt x="3291" y="17160"/>
                  <a:pt x="3675" y="19027"/>
                </a:cubicBezTo>
                <a:cubicBezTo>
                  <a:pt x="3899" y="20117"/>
                  <a:pt x="3791" y="21598"/>
                  <a:pt x="3791" y="21598"/>
                </a:cubicBezTo>
                <a:lnTo>
                  <a:pt x="13296" y="21598"/>
                </a:lnTo>
                <a:cubicBezTo>
                  <a:pt x="13296" y="18355"/>
                  <a:pt x="17266" y="16479"/>
                  <a:pt x="18181" y="15015"/>
                </a:cubicBezTo>
                <a:cubicBezTo>
                  <a:pt x="18213" y="14964"/>
                  <a:pt x="19620" y="12585"/>
                  <a:pt x="20198" y="11608"/>
                </a:cubicBezTo>
                <a:cubicBezTo>
                  <a:pt x="20356" y="11341"/>
                  <a:pt x="20444" y="11057"/>
                  <a:pt x="20458" y="10768"/>
                </a:cubicBezTo>
                <a:cubicBezTo>
                  <a:pt x="20485" y="10213"/>
                  <a:pt x="20558" y="9282"/>
                  <a:pt x="20735" y="9028"/>
                </a:cubicBezTo>
                <a:cubicBezTo>
                  <a:pt x="21275" y="8248"/>
                  <a:pt x="21229" y="7659"/>
                  <a:pt x="19813" y="7927"/>
                </a:cubicBezTo>
                <a:cubicBezTo>
                  <a:pt x="18121" y="8247"/>
                  <a:pt x="17427" y="10409"/>
                  <a:pt x="17427" y="10409"/>
                </a:cubicBezTo>
                <a:lnTo>
                  <a:pt x="16041" y="12125"/>
                </a:lnTo>
                <a:lnTo>
                  <a:pt x="15280" y="12313"/>
                </a:lnTo>
                <a:lnTo>
                  <a:pt x="14521" y="9417"/>
                </a:lnTo>
                <a:cubicBezTo>
                  <a:pt x="14521" y="9417"/>
                  <a:pt x="14899" y="2984"/>
                  <a:pt x="15008" y="1961"/>
                </a:cubicBezTo>
                <a:cubicBezTo>
                  <a:pt x="15120" y="912"/>
                  <a:pt x="13017" y="708"/>
                  <a:pt x="12778" y="1791"/>
                </a:cubicBezTo>
                <a:cubicBezTo>
                  <a:pt x="12639" y="2422"/>
                  <a:pt x="11563" y="7848"/>
                  <a:pt x="11333" y="8824"/>
                </a:cubicBezTo>
                <a:lnTo>
                  <a:pt x="10797" y="8800"/>
                </a:lnTo>
                <a:cubicBezTo>
                  <a:pt x="10797" y="8800"/>
                  <a:pt x="10538" y="1503"/>
                  <a:pt x="10513" y="956"/>
                </a:cubicBezTo>
                <a:cubicBezTo>
                  <a:pt x="10483" y="313"/>
                  <a:pt x="9859" y="-2"/>
                  <a:pt x="9241" y="0"/>
                </a:cubicBezTo>
                <a:close/>
              </a:path>
            </a:pathLst>
          </a:custGeom>
          <a:solidFill>
            <a:srgbClr val="1C1C1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31</a:t>
            </a:fld>
            <a:endParaRPr/>
          </a:p>
        </p:txBody>
      </p:sp>
      <p:pic>
        <p:nvPicPr>
          <p:cNvPr id="393" name="dark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5999"/>
          </a:xfrm>
          <a:prstGeom prst="rect">
            <a:avLst/>
          </a:prstGeom>
          <a:ln w="12700">
            <a:miter lim="400000"/>
          </a:ln>
        </p:spPr>
      </p:pic>
      <p:sp>
        <p:nvSpPr>
          <p:cNvPr id="395" name="Hands-on: Commits"/>
          <p:cNvSpPr txBox="1">
            <a:spLocks noGrp="1"/>
          </p:cNvSpPr>
          <p:nvPr>
            <p:ph type="title" idx="4294967295"/>
          </p:nvPr>
        </p:nvSpPr>
        <p:spPr>
          <a:xfrm>
            <a:off x="1598302" y="713679"/>
            <a:ext cx="8226744"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FFFFFF"/>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Hands-on: Commits</a:t>
            </a:r>
          </a:p>
        </p:txBody>
      </p:sp>
      <p:sp>
        <p:nvSpPr>
          <p:cNvPr id="396" name="Create a file in your project directory…"/>
          <p:cNvSpPr txBox="1"/>
          <p:nvPr/>
        </p:nvSpPr>
        <p:spPr>
          <a:xfrm>
            <a:off x="1598302" y="2421255"/>
            <a:ext cx="21187395" cy="9718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file in your project directory</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Add your file to the staging area with </a:t>
            </a:r>
            <a:r>
              <a:rPr>
                <a:solidFill>
                  <a:srgbClr val="768D98"/>
                </a:solidFill>
                <a:latin typeface="Myriad Pro Light"/>
                <a:ea typeface="Myriad Pro Light"/>
                <a:cs typeface="Myriad Pro Light"/>
                <a:sym typeface="Myriad Pro Semibold"/>
              </a:rPr>
              <a:t>git add</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View the repository status with </a:t>
            </a:r>
            <a:r>
              <a:rPr>
                <a:solidFill>
                  <a:srgbClr val="768D98"/>
                </a:solidFill>
                <a:latin typeface="Myriad Pro Light"/>
                <a:ea typeface="Myriad Pro Light"/>
                <a:cs typeface="Myriad Pro Light"/>
                <a:sym typeface="Myriad Pro Semibold"/>
              </a:rPr>
              <a:t>git status</a:t>
            </a:r>
            <a:endParaRPr>
              <a:latin typeface="Courier New"/>
              <a:ea typeface="Courier New"/>
              <a:cs typeface="Courier New"/>
              <a:sym typeface="Courier New"/>
            </a:endParaRP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commit with </a:t>
            </a:r>
            <a:r>
              <a:rPr>
                <a:solidFill>
                  <a:srgbClr val="768D98"/>
                </a:solidFill>
                <a:latin typeface="Myriad Pro Light"/>
                <a:ea typeface="Myriad Pro Light"/>
                <a:cs typeface="Myriad Pro Light"/>
                <a:sym typeface="Myriad Pro Semibold"/>
              </a:rPr>
              <a:t>git commit</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Modify your file</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Repeat (2), (3), and (4)</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Use </a:t>
            </a:r>
            <a:r>
              <a:rPr>
                <a:solidFill>
                  <a:srgbClr val="768D98"/>
                </a:solidFill>
                <a:latin typeface="Myriad Pro Light"/>
                <a:ea typeface="Myriad Pro Light"/>
                <a:cs typeface="Myriad Pro Light"/>
                <a:sym typeface="Myriad Pro Semibold"/>
              </a:rPr>
              <a:t>git log</a:t>
            </a:r>
            <a:r>
              <a:t> to see what your project history looks like; try a </a:t>
            </a:r>
            <a:r>
              <a:rPr>
                <a:solidFill>
                  <a:srgbClr val="768D98"/>
                </a:solidFill>
                <a:latin typeface="Myriad Pro Light"/>
                <a:ea typeface="Myriad Pro Light"/>
                <a:cs typeface="Myriad Pro Light"/>
                <a:sym typeface="Myriad Pro Semibold"/>
              </a:rPr>
              <a:t>git diff</a:t>
            </a:r>
            <a:r>
              <a:t> between commits</a:t>
            </a:r>
          </a:p>
        </p:txBody>
      </p:sp>
      <p:sp>
        <p:nvSpPr>
          <p:cNvPr id="397" name="Circle">
            <a:extLst>
              <a:ext uri="{C183D7F6-B498-43B3-948B-1728B52AA6E4}">
                <adec:decorative xmlns:adec="http://schemas.microsoft.com/office/drawing/2017/decorative" val="1"/>
              </a:ext>
            </a:extLst>
          </p:cNvPr>
          <p:cNvSpPr/>
          <p:nvPr/>
        </p:nvSpPr>
        <p:spPr>
          <a:xfrm>
            <a:off x="-75433" y="597423"/>
            <a:ext cx="1054101" cy="1054100"/>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8" name="Hand">
            <a:extLst>
              <a:ext uri="{C183D7F6-B498-43B3-948B-1728B52AA6E4}">
                <adec:decorative xmlns:adec="http://schemas.microsoft.com/office/drawing/2017/decorative" val="1"/>
              </a:ext>
            </a:extLst>
          </p:cNvPr>
          <p:cNvSpPr/>
          <p:nvPr/>
        </p:nvSpPr>
        <p:spPr>
          <a:xfrm>
            <a:off x="209317" y="775914"/>
            <a:ext cx="484601" cy="697118"/>
          </a:xfrm>
          <a:custGeom>
            <a:avLst/>
            <a:gdLst/>
            <a:ahLst/>
            <a:cxnLst>
              <a:cxn ang="0">
                <a:pos x="wd2" y="hd2"/>
              </a:cxn>
              <a:cxn ang="5400000">
                <a:pos x="wd2" y="hd2"/>
              </a:cxn>
              <a:cxn ang="10800000">
                <a:pos x="wd2" y="hd2"/>
              </a:cxn>
              <a:cxn ang="16200000">
                <a:pos x="wd2" y="hd2"/>
              </a:cxn>
            </a:cxnLst>
            <a:rect l="0" t="0" r="r" b="b"/>
            <a:pathLst>
              <a:path w="21054" h="21598" extrusionOk="0">
                <a:moveTo>
                  <a:pt x="9241" y="0"/>
                </a:moveTo>
                <a:cubicBezTo>
                  <a:pt x="8623" y="3"/>
                  <a:pt x="8010" y="322"/>
                  <a:pt x="8004" y="946"/>
                </a:cubicBezTo>
                <a:cubicBezTo>
                  <a:pt x="7999" y="1470"/>
                  <a:pt x="7929" y="8910"/>
                  <a:pt x="7929" y="8910"/>
                </a:cubicBezTo>
                <a:cubicBezTo>
                  <a:pt x="7929" y="8910"/>
                  <a:pt x="7499" y="8974"/>
                  <a:pt x="7399" y="8974"/>
                </a:cubicBezTo>
                <a:cubicBezTo>
                  <a:pt x="7399" y="8974"/>
                  <a:pt x="5801" y="2575"/>
                  <a:pt x="5675" y="1884"/>
                </a:cubicBezTo>
                <a:cubicBezTo>
                  <a:pt x="5460" y="700"/>
                  <a:pt x="3262" y="854"/>
                  <a:pt x="3420" y="2122"/>
                </a:cubicBezTo>
                <a:cubicBezTo>
                  <a:pt x="3487" y="2667"/>
                  <a:pt x="4637" y="9621"/>
                  <a:pt x="4637" y="9621"/>
                </a:cubicBezTo>
                <a:lnTo>
                  <a:pt x="4100" y="9812"/>
                </a:lnTo>
                <a:cubicBezTo>
                  <a:pt x="4100" y="9812"/>
                  <a:pt x="2546" y="6213"/>
                  <a:pt x="2124" y="5128"/>
                </a:cubicBezTo>
                <a:cubicBezTo>
                  <a:pt x="1683" y="3995"/>
                  <a:pt x="-325" y="4416"/>
                  <a:pt x="45" y="5576"/>
                </a:cubicBezTo>
                <a:cubicBezTo>
                  <a:pt x="204" y="6073"/>
                  <a:pt x="930" y="9056"/>
                  <a:pt x="1691" y="11289"/>
                </a:cubicBezTo>
                <a:cubicBezTo>
                  <a:pt x="1612" y="16115"/>
                  <a:pt x="3291" y="17160"/>
                  <a:pt x="3675" y="19027"/>
                </a:cubicBezTo>
                <a:cubicBezTo>
                  <a:pt x="3899" y="20117"/>
                  <a:pt x="3791" y="21598"/>
                  <a:pt x="3791" y="21598"/>
                </a:cubicBezTo>
                <a:lnTo>
                  <a:pt x="13296" y="21598"/>
                </a:lnTo>
                <a:cubicBezTo>
                  <a:pt x="13296" y="18355"/>
                  <a:pt x="17266" y="16479"/>
                  <a:pt x="18181" y="15015"/>
                </a:cubicBezTo>
                <a:cubicBezTo>
                  <a:pt x="18213" y="14964"/>
                  <a:pt x="19620" y="12585"/>
                  <a:pt x="20198" y="11608"/>
                </a:cubicBezTo>
                <a:cubicBezTo>
                  <a:pt x="20356" y="11341"/>
                  <a:pt x="20444" y="11057"/>
                  <a:pt x="20458" y="10768"/>
                </a:cubicBezTo>
                <a:cubicBezTo>
                  <a:pt x="20485" y="10213"/>
                  <a:pt x="20558" y="9282"/>
                  <a:pt x="20735" y="9028"/>
                </a:cubicBezTo>
                <a:cubicBezTo>
                  <a:pt x="21275" y="8248"/>
                  <a:pt x="21229" y="7659"/>
                  <a:pt x="19813" y="7927"/>
                </a:cubicBezTo>
                <a:cubicBezTo>
                  <a:pt x="18121" y="8247"/>
                  <a:pt x="17427" y="10409"/>
                  <a:pt x="17427" y="10409"/>
                </a:cubicBezTo>
                <a:lnTo>
                  <a:pt x="16041" y="12125"/>
                </a:lnTo>
                <a:lnTo>
                  <a:pt x="15280" y="12313"/>
                </a:lnTo>
                <a:lnTo>
                  <a:pt x="14521" y="9417"/>
                </a:lnTo>
                <a:cubicBezTo>
                  <a:pt x="14521" y="9417"/>
                  <a:pt x="14899" y="2984"/>
                  <a:pt x="15008" y="1961"/>
                </a:cubicBezTo>
                <a:cubicBezTo>
                  <a:pt x="15120" y="912"/>
                  <a:pt x="13017" y="708"/>
                  <a:pt x="12778" y="1791"/>
                </a:cubicBezTo>
                <a:cubicBezTo>
                  <a:pt x="12639" y="2422"/>
                  <a:pt x="11563" y="7848"/>
                  <a:pt x="11333" y="8824"/>
                </a:cubicBezTo>
                <a:lnTo>
                  <a:pt x="10797" y="8800"/>
                </a:lnTo>
                <a:cubicBezTo>
                  <a:pt x="10797" y="8800"/>
                  <a:pt x="10538" y="1503"/>
                  <a:pt x="10513" y="956"/>
                </a:cubicBezTo>
                <a:cubicBezTo>
                  <a:pt x="10483" y="313"/>
                  <a:pt x="9859" y="-2"/>
                  <a:pt x="9241" y="0"/>
                </a:cubicBezTo>
                <a:close/>
              </a:path>
            </a:pathLst>
          </a:custGeom>
          <a:solidFill>
            <a:srgbClr val="1C1C1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9" name="Final" descr="Star icon indicating new content at enumerated value 5 (“Modify your file”)">
            <a:extLst>
              <a:ext uri="{C183D7F6-B498-43B3-948B-1728B52AA6E4}">
                <adec:decorative xmlns:adec="http://schemas.microsoft.com/office/drawing/2017/decorative" val="0"/>
              </a:ext>
            </a:extLst>
          </p:cNvPr>
          <p:cNvSpPr/>
          <p:nvPr/>
        </p:nvSpPr>
        <p:spPr>
          <a:xfrm>
            <a:off x="660637" y="7945477"/>
            <a:ext cx="419100" cy="4191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moveTo>
                  <a:pt x="10800" y="2377"/>
                </a:moveTo>
                <a:lnTo>
                  <a:pt x="12757" y="8229"/>
                </a:lnTo>
                <a:lnTo>
                  <a:pt x="18845" y="8229"/>
                </a:lnTo>
                <a:lnTo>
                  <a:pt x="13939" y="11923"/>
                </a:lnTo>
                <a:lnTo>
                  <a:pt x="15873" y="17710"/>
                </a:lnTo>
                <a:lnTo>
                  <a:pt x="10800" y="14219"/>
                </a:lnTo>
                <a:lnTo>
                  <a:pt x="5727" y="17710"/>
                </a:lnTo>
                <a:lnTo>
                  <a:pt x="7661" y="11923"/>
                </a:lnTo>
                <a:lnTo>
                  <a:pt x="2755" y="8229"/>
                </a:lnTo>
                <a:lnTo>
                  <a:pt x="8845" y="8229"/>
                </a:lnTo>
                <a:lnTo>
                  <a:pt x="10800" y="2377"/>
                </a:lnTo>
                <a:close/>
              </a:path>
            </a:pathLst>
          </a:cu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32</a:t>
            </a:fld>
            <a:endParaRPr/>
          </a:p>
        </p:txBody>
      </p:sp>
      <p:pic>
        <p:nvPicPr>
          <p:cNvPr id="401"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02"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3" name="Terminology: Distributed version control"/>
          <p:cNvSpPr txBox="1">
            <a:spLocks noGrp="1"/>
          </p:cNvSpPr>
          <p:nvPr>
            <p:ph type="title" idx="4294967295"/>
          </p:nvPr>
        </p:nvSpPr>
        <p:spPr>
          <a:xfrm>
            <a:off x="4290702" y="2117985"/>
            <a:ext cx="1123251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Distributed version control</a:t>
            </a:r>
          </a:p>
        </p:txBody>
      </p:sp>
      <p:sp>
        <p:nvSpPr>
          <p:cNvPr id="405" name="Git is a distributed version control system. Everyone working on the project has a copy of the repository. There is no (required) single source of truth or central server.…"/>
          <p:cNvSpPr txBox="1"/>
          <p:nvPr/>
        </p:nvSpPr>
        <p:spPr>
          <a:xfrm>
            <a:off x="3438211" y="3362960"/>
            <a:ext cx="17507578" cy="607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Git is a </a:t>
            </a:r>
            <a:r>
              <a:rPr b="1"/>
              <a:t>distributed</a:t>
            </a:r>
            <a:r>
              <a:t> version control system. Everyone working on the project has a copy of the repository. There is no (required) single source of truth or central server.</a:t>
            </a:r>
          </a:p>
          <a:p>
            <a:pPr algn="l" defTabSz="457200">
              <a:spcBef>
                <a:spcPts val="4000"/>
              </a:spcBef>
              <a:defRPr sz="4000">
                <a:solidFill>
                  <a:srgbClr val="000000"/>
                </a:solidFill>
                <a:latin typeface="Myriad Pro"/>
                <a:ea typeface="Myriad Pro"/>
                <a:cs typeface="Myriad Pro"/>
                <a:sym typeface="Myriad Pro"/>
              </a:defRPr>
            </a:pPr>
            <a:r>
              <a:rPr i="1"/>
              <a:t>Everyone can always edit every file.</a:t>
            </a:r>
            <a:r>
              <a:t> Git makes no effort to prevent users from modifying the same parts of the project at the same time (often limited by needing to “check out” and “check in” files with a central server in other version control systems). Instead, users may need to manage conflicts. This isn’t as chaotic or scary as it sounds, though!</a:t>
            </a:r>
          </a:p>
        </p:txBody>
      </p:sp>
    </p:spTree>
  </p:cSld>
  <p:clrMapOvr>
    <a:masterClrMapping/>
  </p:clrMapOvr>
  <mc:AlternateContent xmlns:mc="http://schemas.openxmlformats.org/markup-compatibility/2006" xmlns:p14="http://schemas.microsoft.com/office/powerpoint/2010/main">
    <mc:Choice Requires="p14">
      <p:transition spd="slow">
        <p:pull dir="r"/>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33</a:t>
            </a:fld>
            <a:endParaRPr/>
          </a:p>
        </p:txBody>
      </p:sp>
      <p:pic>
        <p:nvPicPr>
          <p:cNvPr id="40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0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9" name="Terminology: Branches"/>
          <p:cNvSpPr txBox="1">
            <a:spLocks noGrp="1"/>
          </p:cNvSpPr>
          <p:nvPr>
            <p:ph type="title" idx="4294967295"/>
          </p:nvPr>
        </p:nvSpPr>
        <p:spPr>
          <a:xfrm>
            <a:off x="4290702" y="2117985"/>
            <a:ext cx="638048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Branches</a:t>
            </a:r>
          </a:p>
        </p:txBody>
      </p:sp>
      <p:sp>
        <p:nvSpPr>
          <p:cNvPr id="411" name="Branches allow a project to progress in different, independent directions. In practice, the graph is rarely a straight line.…"/>
          <p:cNvSpPr txBox="1"/>
          <p:nvPr/>
        </p:nvSpPr>
        <p:spPr>
          <a:xfrm>
            <a:off x="3438211" y="3362960"/>
            <a:ext cx="17507578" cy="485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rPr b="1"/>
              <a:t>Branches</a:t>
            </a:r>
            <a:r>
              <a:t> allow a project to progress in different, independent directions. In practice, the graph is rarely a straight line.</a:t>
            </a:r>
          </a:p>
          <a:p>
            <a:pPr algn="l" defTabSz="457200">
              <a:spcBef>
                <a:spcPts val="4000"/>
              </a:spcBef>
              <a:defRPr sz="4000">
                <a:solidFill>
                  <a:srgbClr val="000000"/>
                </a:solidFill>
                <a:latin typeface="Myriad Pro"/>
                <a:ea typeface="Myriad Pro"/>
                <a:cs typeface="Myriad Pro"/>
                <a:sym typeface="Myriad Pro"/>
              </a:defRPr>
            </a:pPr>
            <a:r>
              <a:t>Software developers often use branches for new features, which they subsequently merge into the main branch. This way, the main branch remains stable while developers are working on substantial changes.</a:t>
            </a:r>
          </a:p>
        </p:txBody>
      </p:sp>
      <p:pic>
        <p:nvPicPr>
          <p:cNvPr id="412" name="branches.pdf" descr="Diagram showing multiple Git branches with commits connected by edges"/>
          <p:cNvPicPr>
            <a:picLocks noChangeAspect="1"/>
          </p:cNvPicPr>
          <p:nvPr/>
        </p:nvPicPr>
        <p:blipFill>
          <a:blip r:embed="rId3"/>
          <a:stretch>
            <a:fillRect/>
          </a:stretch>
        </p:blipFill>
        <p:spPr>
          <a:xfrm>
            <a:off x="7041970" y="9026591"/>
            <a:ext cx="10300060" cy="380098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34</a:t>
            </a:fld>
            <a:endParaRPr/>
          </a:p>
        </p:txBody>
      </p:sp>
      <p:pic>
        <p:nvPicPr>
          <p:cNvPr id="414"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15"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16" name="Terminology: Merges and rebases"/>
          <p:cNvSpPr txBox="1">
            <a:spLocks noGrp="1"/>
          </p:cNvSpPr>
          <p:nvPr>
            <p:ph type="title" idx="4294967295"/>
          </p:nvPr>
        </p:nvSpPr>
        <p:spPr>
          <a:xfrm>
            <a:off x="4290702" y="2117985"/>
            <a:ext cx="931799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Merges and rebases</a:t>
            </a:r>
          </a:p>
        </p:txBody>
      </p:sp>
      <p:sp>
        <p:nvSpPr>
          <p:cNvPr id="418" name="A merge combines commits from two or more branches into a new commit on a specific branch."/>
          <p:cNvSpPr txBox="1"/>
          <p:nvPr/>
        </p:nvSpPr>
        <p:spPr>
          <a:xfrm>
            <a:off x="3438211" y="3362960"/>
            <a:ext cx="17507578" cy="164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A </a:t>
            </a:r>
            <a:r>
              <a:rPr b="1"/>
              <a:t>merge</a:t>
            </a:r>
            <a:r>
              <a:t> combines commits from two or more branches into a new commit on a specific branch.</a:t>
            </a:r>
          </a:p>
        </p:txBody>
      </p:sp>
      <p:pic>
        <p:nvPicPr>
          <p:cNvPr id="419" name="merge.pdf" descr="Diagram showing a merge: Two commits are merged into a single commit, and there are two arrows (one to each parent commit) to represent this"/>
          <p:cNvPicPr>
            <a:picLocks noChangeAspect="1"/>
          </p:cNvPicPr>
          <p:nvPr/>
        </p:nvPicPr>
        <p:blipFill>
          <a:blip r:embed="rId3"/>
          <a:stretch>
            <a:fillRect/>
          </a:stretch>
        </p:blipFill>
        <p:spPr>
          <a:xfrm>
            <a:off x="8351429" y="5775667"/>
            <a:ext cx="7681142" cy="2164666"/>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35</a:t>
            </a:fld>
            <a:endParaRPr/>
          </a:p>
        </p:txBody>
      </p:sp>
      <p:pic>
        <p:nvPicPr>
          <p:cNvPr id="421"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22"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23" name="Terminology: Merges and rebases"/>
          <p:cNvSpPr txBox="1">
            <a:spLocks noGrp="1"/>
          </p:cNvSpPr>
          <p:nvPr>
            <p:ph type="title" idx="4294967295"/>
          </p:nvPr>
        </p:nvSpPr>
        <p:spPr>
          <a:xfrm>
            <a:off x="4290702" y="2117985"/>
            <a:ext cx="931799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Merges and rebases</a:t>
            </a:r>
          </a:p>
        </p:txBody>
      </p:sp>
      <p:sp>
        <p:nvSpPr>
          <p:cNvPr id="427" name="A rebase will change the parent of a commit. It also allows you to combine or modify commits.…"/>
          <p:cNvSpPr txBox="1"/>
          <p:nvPr/>
        </p:nvSpPr>
        <p:spPr>
          <a:xfrm>
            <a:off x="3438211" y="3362960"/>
            <a:ext cx="17507578" cy="462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A </a:t>
            </a:r>
            <a:r>
              <a:rPr b="1"/>
              <a:t>rebase</a:t>
            </a:r>
            <a:r>
              <a:t> will change the parent of a commit. It also allows you to combine or modify commits.</a:t>
            </a:r>
          </a:p>
          <a:p>
            <a:pPr algn="l" defTabSz="457200">
              <a:spcBef>
                <a:spcPts val="4000"/>
              </a:spcBef>
              <a:defRPr sz="4000">
                <a:solidFill>
                  <a:srgbClr val="000000"/>
                </a:solidFill>
                <a:latin typeface="Myriad Pro"/>
                <a:ea typeface="Myriad Pro"/>
                <a:cs typeface="Myriad Pro"/>
                <a:sym typeface="Myriad Pro"/>
              </a:defRPr>
            </a:pPr>
            <a:r>
              <a:t>Since it can edit the history of a project, rebasing is not recommended if you’ve already shared your commits with others (on a remote repository, for instance). We will not cover rebasing in the hands-on portion; we’ll use merges when working with multiple branches.</a:t>
            </a:r>
          </a:p>
        </p:txBody>
      </p:sp>
      <p:pic>
        <p:nvPicPr>
          <p:cNvPr id="428" name="Line Shape">
            <a:extLst>
              <a:ext uri="{C183D7F6-B498-43B3-948B-1728B52AA6E4}">
                <adec:decorative xmlns:adec="http://schemas.microsoft.com/office/drawing/2017/decorative" val="1"/>
              </a:ext>
            </a:extLst>
          </p:cNvPr>
          <p:cNvPicPr>
            <a:picLocks/>
          </p:cNvPicPr>
          <p:nvPr/>
        </p:nvPicPr>
        <p:blipFill>
          <a:blip r:embed="rId3"/>
          <a:stretch>
            <a:fillRect/>
          </a:stretch>
        </p:blipFill>
        <p:spPr>
          <a:xfrm>
            <a:off x="9929817" y="8394165"/>
            <a:ext cx="7783267" cy="1873409"/>
          </a:xfrm>
          <a:prstGeom prst="rect">
            <a:avLst/>
          </a:prstGeom>
        </p:spPr>
      </p:pic>
      <p:sp>
        <p:nvSpPr>
          <p:cNvPr id="426" name="Scissors" descr="Scissors icon, showing the line connecting two commits being cut to represent moving the commit to a new location"/>
          <p:cNvSpPr/>
          <p:nvPr/>
        </p:nvSpPr>
        <p:spPr>
          <a:xfrm>
            <a:off x="7056680" y="9563579"/>
            <a:ext cx="1329840" cy="1203903"/>
          </a:xfrm>
          <a:custGeom>
            <a:avLst/>
            <a:gdLst/>
            <a:ahLst/>
            <a:cxnLst>
              <a:cxn ang="0">
                <a:pos x="wd2" y="hd2"/>
              </a:cxn>
              <a:cxn ang="5400000">
                <a:pos x="wd2" y="hd2"/>
              </a:cxn>
              <a:cxn ang="10800000">
                <a:pos x="wd2" y="hd2"/>
              </a:cxn>
              <a:cxn ang="16200000">
                <a:pos x="wd2" y="hd2"/>
              </a:cxn>
            </a:cxnLst>
            <a:rect l="0" t="0" r="r" b="b"/>
            <a:pathLst>
              <a:path w="21506" h="21600"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25" name="rebase.pdf" descr="Diagram showing commits; at left, prior to rebase; at right, after rebase. A commit has moved to the head of the branch after the rebase."/>
          <p:cNvPicPr>
            <a:picLocks noChangeAspect="1"/>
          </p:cNvPicPr>
          <p:nvPr/>
        </p:nvPicPr>
        <p:blipFill>
          <a:blip r:embed="rId4"/>
          <a:stretch>
            <a:fillRect/>
          </a:stretch>
        </p:blipFill>
        <p:spPr>
          <a:xfrm>
            <a:off x="4183391" y="9563579"/>
            <a:ext cx="16017218" cy="207463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36</a:t>
            </a:fld>
            <a:endParaRPr/>
          </a:p>
        </p:txBody>
      </p:sp>
      <p:pic>
        <p:nvPicPr>
          <p:cNvPr id="431"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32" name="Book" descr="Book icon"/>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33" name="Terminology: Conflicts"/>
          <p:cNvSpPr txBox="1">
            <a:spLocks noGrp="1"/>
          </p:cNvSpPr>
          <p:nvPr>
            <p:ph type="title" idx="4294967295"/>
          </p:nvPr>
        </p:nvSpPr>
        <p:spPr>
          <a:xfrm>
            <a:off x="4290702" y="2117985"/>
            <a:ext cx="625221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Conflicts</a:t>
            </a:r>
          </a:p>
        </p:txBody>
      </p:sp>
      <p:sp>
        <p:nvSpPr>
          <p:cNvPr id="435" name="Conflicts can occur in several situations when you’re using Git. They’re a normal part of using Git and not an indication that you’ve done something wrong (the conflict is between versions, not between people!). They help prevent you from losing informat"/>
          <p:cNvSpPr txBox="1"/>
          <p:nvPr/>
        </p:nvSpPr>
        <p:spPr>
          <a:xfrm>
            <a:off x="3438211" y="3362960"/>
            <a:ext cx="17507578" cy="4155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rPr b="1"/>
              <a:t>Conflicts</a:t>
            </a:r>
            <a:r>
              <a:t> can occur in several situations when you’re using Git. They’re a normal part of using Git and </a:t>
            </a:r>
            <a:r>
              <a:rPr i="1"/>
              <a:t>not</a:t>
            </a:r>
            <a:r>
              <a:t> an indication that you’ve done something wrong (the conflict is between versions, not between people!). They help prevent you from losing information or overwriting someone else’s work.</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37</a:t>
            </a:fld>
            <a:endParaRPr/>
          </a:p>
        </p:txBody>
      </p:sp>
      <p:pic>
        <p:nvPicPr>
          <p:cNvPr id="43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3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39" name="Terminology: Merges … and conflicts"/>
          <p:cNvSpPr txBox="1">
            <a:spLocks noGrp="1"/>
          </p:cNvSpPr>
          <p:nvPr>
            <p:ph type="title" idx="4294967295"/>
          </p:nvPr>
        </p:nvSpPr>
        <p:spPr>
          <a:xfrm>
            <a:off x="4290702" y="2117985"/>
            <a:ext cx="10285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Merges … and conflicts</a:t>
            </a:r>
          </a:p>
        </p:txBody>
      </p:sp>
      <p:sp>
        <p:nvSpPr>
          <p:cNvPr id="441" name="When merging branches, you can encounter conflicts if the parent commits have modifications to the same parts of the project. Git has no way of knowing which (if any) is the authoritative or correct version."/>
          <p:cNvSpPr txBox="1"/>
          <p:nvPr/>
        </p:nvSpPr>
        <p:spPr>
          <a:xfrm>
            <a:off x="3438211" y="3362960"/>
            <a:ext cx="17507578" cy="331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400">
                <a:solidFill>
                  <a:srgbClr val="000000"/>
                </a:solidFill>
                <a:latin typeface="Myriad Pro"/>
                <a:ea typeface="Myriad Pro"/>
                <a:cs typeface="Myriad Pro"/>
                <a:sym typeface="Myriad Pro"/>
              </a:defRPr>
            </a:lvl1pPr>
          </a:lstStyle>
          <a:p>
            <a:r>
              <a:t>When merging branches, you can encounter conflicts if the parent commits have modifications to the same parts of the project. Git has no way of knowing which (if any) is the authoritative or correct version.</a:t>
            </a:r>
          </a:p>
        </p:txBody>
      </p:sp>
      <p:pic>
        <p:nvPicPr>
          <p:cNvPr id="442" name="conflict.pdf" descr="Diagram showing merge conflict. Two commits are merged together, but the content of a file differs in both parent commits, so an automatic merge is not possible."/>
          <p:cNvPicPr>
            <a:picLocks noChangeAspect="1"/>
          </p:cNvPicPr>
          <p:nvPr/>
        </p:nvPicPr>
        <p:blipFill>
          <a:blip r:embed="rId3"/>
          <a:stretch>
            <a:fillRect/>
          </a:stretch>
        </p:blipFill>
        <p:spPr>
          <a:xfrm>
            <a:off x="7824652" y="7317499"/>
            <a:ext cx="8734697" cy="5780754"/>
          </a:xfrm>
          <a:prstGeom prst="rect">
            <a:avLst/>
          </a:prstGeom>
          <a:ln w="12700">
            <a:miter lim="400000"/>
          </a:ln>
        </p:spPr>
      </p:pic>
      <p:grpSp>
        <p:nvGrpSpPr>
          <p:cNvPr id="445" name="Group" descr="File with contents “Hello, world!”, representing the initial state of a file"/>
          <p:cNvGrpSpPr/>
          <p:nvPr/>
        </p:nvGrpSpPr>
        <p:grpSpPr>
          <a:xfrm>
            <a:off x="9444911" y="8257551"/>
            <a:ext cx="1169338" cy="1514278"/>
            <a:chOff x="0" y="0"/>
            <a:chExt cx="1169337" cy="1514277"/>
          </a:xfrm>
        </p:grpSpPr>
        <p:sp>
          <p:nvSpPr>
            <p:cNvPr id="443"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4" name="Hello,…"/>
            <p:cNvSpPr txBox="1"/>
            <p:nvPr/>
          </p:nvSpPr>
          <p:spPr>
            <a:xfrm>
              <a:off x="110095" y="570311"/>
              <a:ext cx="949148"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r>
                <a:t>world!</a:t>
              </a:r>
            </a:p>
          </p:txBody>
        </p:sp>
      </p:grpSp>
      <p:grpSp>
        <p:nvGrpSpPr>
          <p:cNvPr id="448" name="Group" descr="File icon with contents “Hello, Utah!”, representing one (edited) version of a file on a distinct branch"/>
          <p:cNvGrpSpPr/>
          <p:nvPr/>
        </p:nvGrpSpPr>
        <p:grpSpPr>
          <a:xfrm>
            <a:off x="11389581" y="6954176"/>
            <a:ext cx="1169339" cy="1514278"/>
            <a:chOff x="0" y="0"/>
            <a:chExt cx="1169337" cy="1514277"/>
          </a:xfrm>
        </p:grpSpPr>
        <p:sp>
          <p:nvSpPr>
            <p:cNvPr id="446"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7" name="Hello,…"/>
            <p:cNvSpPr txBox="1"/>
            <p:nvPr/>
          </p:nvSpPr>
          <p:spPr>
            <a:xfrm>
              <a:off x="110095"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D06768"/>
                  </a:solidFill>
                </a:defRPr>
              </a:pPr>
              <a:r>
                <a:t>Utah!</a:t>
              </a:r>
            </a:p>
          </p:txBody>
        </p:sp>
      </p:grpSp>
      <p:grpSp>
        <p:nvGrpSpPr>
          <p:cNvPr id="451" name="Group" descr="File icon with contents “Hello, SLC!”, representing one (edited) version of a file on a distinct branch"/>
          <p:cNvGrpSpPr/>
          <p:nvPr/>
        </p:nvGrpSpPr>
        <p:grpSpPr>
          <a:xfrm>
            <a:off x="13370664" y="10864254"/>
            <a:ext cx="1169339" cy="1514278"/>
            <a:chOff x="0" y="0"/>
            <a:chExt cx="1169337" cy="1514277"/>
          </a:xfrm>
        </p:grpSpPr>
        <p:sp>
          <p:nvSpPr>
            <p:cNvPr id="449"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0" name="Hello,…"/>
            <p:cNvSpPr txBox="1"/>
            <p:nvPr/>
          </p:nvSpPr>
          <p:spPr>
            <a:xfrm>
              <a:off x="138137"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71A8DC"/>
                  </a:solidFill>
                </a:defRPr>
              </a:pPr>
              <a:r>
                <a:t>SLC!</a:t>
              </a:r>
            </a:p>
          </p:txBody>
        </p:sp>
      </p:grpSp>
      <p:grpSp>
        <p:nvGrpSpPr>
          <p:cNvPr id="459" name="Group" descr="File icons and question mark, representing confusion about which version of the edited file is correct or desired"/>
          <p:cNvGrpSpPr/>
          <p:nvPr/>
        </p:nvGrpSpPr>
        <p:grpSpPr>
          <a:xfrm>
            <a:off x="16257263" y="8613370"/>
            <a:ext cx="3135300" cy="2508078"/>
            <a:chOff x="0" y="0"/>
            <a:chExt cx="3135298" cy="2508077"/>
          </a:xfrm>
        </p:grpSpPr>
        <p:grpSp>
          <p:nvGrpSpPr>
            <p:cNvPr id="454" name="Group"/>
            <p:cNvGrpSpPr/>
            <p:nvPr/>
          </p:nvGrpSpPr>
          <p:grpSpPr>
            <a:xfrm rot="20572432">
              <a:off x="197034" y="241027"/>
              <a:ext cx="1169339" cy="1514278"/>
              <a:chOff x="0" y="0"/>
              <a:chExt cx="1169337" cy="1514277"/>
            </a:xfrm>
          </p:grpSpPr>
          <p:sp>
            <p:nvSpPr>
              <p:cNvPr id="452"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3" name="Hello,…"/>
              <p:cNvSpPr txBox="1"/>
              <p:nvPr/>
            </p:nvSpPr>
            <p:spPr>
              <a:xfrm>
                <a:off x="110095"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D06768"/>
                    </a:solidFill>
                  </a:defRPr>
                </a:pPr>
                <a:r>
                  <a:t>Utah!</a:t>
                </a:r>
              </a:p>
            </p:txBody>
          </p:sp>
        </p:grpSp>
        <p:grpSp>
          <p:nvGrpSpPr>
            <p:cNvPr id="457" name="Group"/>
            <p:cNvGrpSpPr/>
            <p:nvPr/>
          </p:nvGrpSpPr>
          <p:grpSpPr>
            <a:xfrm rot="783611">
              <a:off x="1809990" y="881264"/>
              <a:ext cx="1169339" cy="1514278"/>
              <a:chOff x="0" y="0"/>
              <a:chExt cx="1169337" cy="1514277"/>
            </a:xfrm>
          </p:grpSpPr>
          <p:sp>
            <p:nvSpPr>
              <p:cNvPr id="455"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56" name="Hello,…"/>
              <p:cNvSpPr txBox="1"/>
              <p:nvPr/>
            </p:nvSpPr>
            <p:spPr>
              <a:xfrm>
                <a:off x="138137"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71A8DC"/>
                    </a:solidFill>
                  </a:defRPr>
                </a:pPr>
                <a:r>
                  <a:t>SLC!</a:t>
                </a:r>
              </a:p>
            </p:txBody>
          </p:sp>
        </p:grpSp>
        <p:sp>
          <p:nvSpPr>
            <p:cNvPr id="458" name="?"/>
            <p:cNvSpPr txBox="1"/>
            <p:nvPr/>
          </p:nvSpPr>
          <p:spPr>
            <a:xfrm>
              <a:off x="787593" y="0"/>
              <a:ext cx="1837762" cy="802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5400">
                  <a:solidFill>
                    <a:srgbClr val="000000"/>
                  </a:solidFill>
                  <a:latin typeface="Myriad Pro"/>
                  <a:ea typeface="Myriad Pro"/>
                  <a:cs typeface="Myriad Pro"/>
                  <a:sym typeface="Myriad Pro"/>
                </a:defRPr>
              </a:lvl1pPr>
            </a:lstStyle>
            <a:p>
              <a:r>
                <a:t>?</a:t>
              </a: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45"/>
                                        </p:tgtEl>
                                        <p:attrNameLst>
                                          <p:attrName>style.visibility</p:attrName>
                                        </p:attrNameLst>
                                      </p:cBhvr>
                                      <p:to>
                                        <p:strVal val="visible"/>
                                      </p:to>
                                    </p:set>
                                    <p:anim calcmode="lin" valueType="num">
                                      <p:cBhvr>
                                        <p:cTn id="7" dur="1000" fill="hold"/>
                                        <p:tgtEl>
                                          <p:spTgt spid="445"/>
                                        </p:tgtEl>
                                        <p:attrNameLst>
                                          <p:attrName>ppt_x</p:attrName>
                                        </p:attrNameLst>
                                      </p:cBhvr>
                                      <p:tavLst>
                                        <p:tav tm="0">
                                          <p:val>
                                            <p:strVal val="#ppt_x"/>
                                          </p:val>
                                        </p:tav>
                                        <p:tav tm="100000">
                                          <p:val>
                                            <p:strVal val="#ppt_x"/>
                                          </p:val>
                                        </p:tav>
                                      </p:tavLst>
                                    </p:anim>
                                    <p:anim calcmode="lin" valueType="num">
                                      <p:cBhvr>
                                        <p:cTn id="8" dur="1000" fill="hold"/>
                                        <p:tgtEl>
                                          <p:spTgt spid="4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48"/>
                                        </p:tgtEl>
                                        <p:attrNameLst>
                                          <p:attrName>style.visibility</p:attrName>
                                        </p:attrNameLst>
                                      </p:cBhvr>
                                      <p:to>
                                        <p:strVal val="visible"/>
                                      </p:to>
                                    </p:set>
                                    <p:anim calcmode="lin" valueType="num">
                                      <p:cBhvr>
                                        <p:cTn id="13" dur="1000" fill="hold"/>
                                        <p:tgtEl>
                                          <p:spTgt spid="448"/>
                                        </p:tgtEl>
                                        <p:attrNameLst>
                                          <p:attrName>ppt_x</p:attrName>
                                        </p:attrNameLst>
                                      </p:cBhvr>
                                      <p:tavLst>
                                        <p:tav tm="0">
                                          <p:val>
                                            <p:strVal val="#ppt_x"/>
                                          </p:val>
                                        </p:tav>
                                        <p:tav tm="100000">
                                          <p:val>
                                            <p:strVal val="#ppt_x"/>
                                          </p:val>
                                        </p:tav>
                                      </p:tavLst>
                                    </p:anim>
                                    <p:anim calcmode="lin" valueType="num">
                                      <p:cBhvr>
                                        <p:cTn id="14" dur="1000" fill="hold"/>
                                        <p:tgtEl>
                                          <p:spTgt spid="448"/>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 presetClass="entr" presetSubtype="4" fill="hold" grpId="3" nodeType="afterEffect">
                                  <p:stCondLst>
                                    <p:cond delay="0"/>
                                  </p:stCondLst>
                                  <p:iterate>
                                    <p:tmAbs val="0"/>
                                  </p:iterate>
                                  <p:childTnLst>
                                    <p:set>
                                      <p:cBhvr>
                                        <p:cTn id="17" fill="hold"/>
                                        <p:tgtEl>
                                          <p:spTgt spid="451"/>
                                        </p:tgtEl>
                                        <p:attrNameLst>
                                          <p:attrName>style.visibility</p:attrName>
                                        </p:attrNameLst>
                                      </p:cBhvr>
                                      <p:to>
                                        <p:strVal val="visible"/>
                                      </p:to>
                                    </p:set>
                                    <p:anim calcmode="lin" valueType="num">
                                      <p:cBhvr>
                                        <p:cTn id="18" dur="1000" fill="hold"/>
                                        <p:tgtEl>
                                          <p:spTgt spid="451"/>
                                        </p:tgtEl>
                                        <p:attrNameLst>
                                          <p:attrName>ppt_x</p:attrName>
                                        </p:attrNameLst>
                                      </p:cBhvr>
                                      <p:tavLst>
                                        <p:tav tm="0">
                                          <p:val>
                                            <p:strVal val="#ppt_x"/>
                                          </p:val>
                                        </p:tav>
                                        <p:tav tm="100000">
                                          <p:val>
                                            <p:strVal val="#ppt_x"/>
                                          </p:val>
                                        </p:tav>
                                      </p:tavLst>
                                    </p:anim>
                                    <p:anim calcmode="lin" valueType="num">
                                      <p:cBhvr>
                                        <p:cTn id="19" dur="1000" fill="hold"/>
                                        <p:tgtEl>
                                          <p:spTgt spid="45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4" nodeType="clickEffect">
                                  <p:stCondLst>
                                    <p:cond delay="0"/>
                                  </p:stCondLst>
                                  <p:iterate>
                                    <p:tmAbs val="0"/>
                                  </p:iterate>
                                  <p:childTnLst>
                                    <p:set>
                                      <p:cBhvr>
                                        <p:cTn id="23" fill="hold"/>
                                        <p:tgtEl>
                                          <p:spTgt spid="459"/>
                                        </p:tgtEl>
                                        <p:attrNameLst>
                                          <p:attrName>style.visibility</p:attrName>
                                        </p:attrNameLst>
                                      </p:cBhvr>
                                      <p:to>
                                        <p:strVal val="visible"/>
                                      </p:to>
                                    </p:set>
                                    <p:anim calcmode="lin" valueType="num">
                                      <p:cBhvr>
                                        <p:cTn id="24" dur="1000" fill="hold"/>
                                        <p:tgtEl>
                                          <p:spTgt spid="459"/>
                                        </p:tgtEl>
                                        <p:attrNameLst>
                                          <p:attrName>ppt_x</p:attrName>
                                        </p:attrNameLst>
                                      </p:cBhvr>
                                      <p:tavLst>
                                        <p:tav tm="0">
                                          <p:val>
                                            <p:strVal val="1+#ppt_w/2"/>
                                          </p:val>
                                        </p:tav>
                                        <p:tav tm="100000">
                                          <p:val>
                                            <p:strVal val="#ppt_x"/>
                                          </p:val>
                                        </p:tav>
                                      </p:tavLst>
                                    </p:anim>
                                    <p:anim calcmode="lin" valueType="num">
                                      <p:cBhvr>
                                        <p:cTn id="25" dur="1000" fill="hold"/>
                                        <p:tgtEl>
                                          <p:spTgt spid="4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1" animBg="1" advAuto="0"/>
      <p:bldP spid="448" grpId="2" animBg="1" advAuto="0"/>
      <p:bldP spid="451" grpId="3" animBg="1" advAuto="0"/>
      <p:bldP spid="459" grpId="4"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38</a:t>
            </a:fld>
            <a:endParaRPr/>
          </a:p>
        </p:txBody>
      </p:sp>
      <p:sp>
        <p:nvSpPr>
          <p:cNvPr id="2" name="Title 1">
            <a:extLst>
              <a:ext uri="{FF2B5EF4-FFF2-40B4-BE49-F238E27FC236}">
                <a16:creationId xmlns:a16="http://schemas.microsoft.com/office/drawing/2014/main" id="{86401E29-F5B7-5922-F46B-772D99D4EA35}"/>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Continuation of merges and conflicts</a:t>
            </a:r>
          </a:p>
        </p:txBody>
      </p:sp>
      <p:pic>
        <p:nvPicPr>
          <p:cNvPr id="461"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62"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63" name="Terminology: Merges … and conflicts">
            <a:extLst>
              <a:ext uri="{C183D7F6-B498-43B3-948B-1728B52AA6E4}">
                <adec:decorative xmlns:adec="http://schemas.microsoft.com/office/drawing/2017/decorative" val="1"/>
              </a:ext>
            </a:extLst>
          </p:cNvPr>
          <p:cNvSpPr txBox="1"/>
          <p:nvPr/>
        </p:nvSpPr>
        <p:spPr>
          <a:xfrm>
            <a:off x="4290702" y="2117985"/>
            <a:ext cx="10285731" cy="74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000">
                <a:solidFill>
                  <a:srgbClr val="BE0000"/>
                </a:solidFill>
                <a:latin typeface="Myriad Pro Light"/>
                <a:ea typeface="Myriad Pro Light"/>
                <a:cs typeface="Myriad Pro Light"/>
                <a:sym typeface="Myriad Pro Semibold"/>
              </a:defRPr>
            </a:lvl1pPr>
          </a:lstStyle>
          <a:p>
            <a:r>
              <a:t>Terminology: Merges … and conflicts</a:t>
            </a:r>
          </a:p>
        </p:txBody>
      </p:sp>
      <p:sp>
        <p:nvSpPr>
          <p:cNvPr id="465" name="When merging branches, you can encounter conflicts if the parent commits have modifications to the same parts of the project. Git has no way of knowing which (if any) is the authoritative or correct version.">
            <a:extLst>
              <a:ext uri="{C183D7F6-B498-43B3-948B-1728B52AA6E4}">
                <adec:decorative xmlns:adec="http://schemas.microsoft.com/office/drawing/2017/decorative" val="1"/>
              </a:ext>
            </a:extLst>
          </p:cNvPr>
          <p:cNvSpPr txBox="1"/>
          <p:nvPr/>
        </p:nvSpPr>
        <p:spPr>
          <a:xfrm>
            <a:off x="3438211" y="3362960"/>
            <a:ext cx="17507578" cy="331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5400">
                <a:solidFill>
                  <a:srgbClr val="000000"/>
                </a:solidFill>
                <a:latin typeface="Myriad Pro"/>
                <a:ea typeface="Myriad Pro"/>
                <a:cs typeface="Myriad Pro"/>
                <a:sym typeface="Myriad Pro"/>
              </a:defRPr>
            </a:lvl1pPr>
          </a:lstStyle>
          <a:p>
            <a:r>
              <a:t>When merging branches, you can encounter conflicts if the parent commits have modifications to the same parts of the project. Git has no way of knowing which (if any) is the authoritative or correct version.</a:t>
            </a:r>
          </a:p>
        </p:txBody>
      </p:sp>
      <p:pic>
        <p:nvPicPr>
          <p:cNvPr id="466" name="conflict.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4652" y="7317499"/>
            <a:ext cx="8734697" cy="5780754"/>
          </a:xfrm>
          <a:prstGeom prst="rect">
            <a:avLst/>
          </a:prstGeom>
          <a:ln w="12700">
            <a:miter lim="400000"/>
          </a:ln>
        </p:spPr>
      </p:pic>
      <p:grpSp>
        <p:nvGrpSpPr>
          <p:cNvPr id="469" name="Group">
            <a:extLst>
              <a:ext uri="{C183D7F6-B498-43B3-948B-1728B52AA6E4}">
                <adec:decorative xmlns:adec="http://schemas.microsoft.com/office/drawing/2017/decorative" val="1"/>
              </a:ext>
            </a:extLst>
          </p:cNvPr>
          <p:cNvGrpSpPr/>
          <p:nvPr/>
        </p:nvGrpSpPr>
        <p:grpSpPr>
          <a:xfrm>
            <a:off x="9444911" y="8257551"/>
            <a:ext cx="1169338" cy="1514278"/>
            <a:chOff x="0" y="0"/>
            <a:chExt cx="1169337" cy="1514277"/>
          </a:xfrm>
        </p:grpSpPr>
        <p:sp>
          <p:nvSpPr>
            <p:cNvPr id="467"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68" name="Hello,…"/>
            <p:cNvSpPr txBox="1"/>
            <p:nvPr/>
          </p:nvSpPr>
          <p:spPr>
            <a:xfrm>
              <a:off x="110095" y="570311"/>
              <a:ext cx="949148"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r>
                <a:t>world!</a:t>
              </a:r>
            </a:p>
          </p:txBody>
        </p:sp>
      </p:grpSp>
      <p:grpSp>
        <p:nvGrpSpPr>
          <p:cNvPr id="472" name="Group">
            <a:extLst>
              <a:ext uri="{C183D7F6-B498-43B3-948B-1728B52AA6E4}">
                <adec:decorative xmlns:adec="http://schemas.microsoft.com/office/drawing/2017/decorative" val="1"/>
              </a:ext>
            </a:extLst>
          </p:cNvPr>
          <p:cNvGrpSpPr/>
          <p:nvPr/>
        </p:nvGrpSpPr>
        <p:grpSpPr>
          <a:xfrm>
            <a:off x="11389581" y="6954176"/>
            <a:ext cx="1169339" cy="1514278"/>
            <a:chOff x="0" y="0"/>
            <a:chExt cx="1169337" cy="1514277"/>
          </a:xfrm>
        </p:grpSpPr>
        <p:sp>
          <p:nvSpPr>
            <p:cNvPr id="470"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71" name="Hello,…"/>
            <p:cNvSpPr txBox="1"/>
            <p:nvPr/>
          </p:nvSpPr>
          <p:spPr>
            <a:xfrm>
              <a:off x="110095"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D06768"/>
                  </a:solidFill>
                </a:defRPr>
              </a:pPr>
              <a:r>
                <a:t>Utah!</a:t>
              </a:r>
            </a:p>
          </p:txBody>
        </p:sp>
      </p:grpSp>
      <p:grpSp>
        <p:nvGrpSpPr>
          <p:cNvPr id="475" name="Group">
            <a:extLst>
              <a:ext uri="{C183D7F6-B498-43B3-948B-1728B52AA6E4}">
                <adec:decorative xmlns:adec="http://schemas.microsoft.com/office/drawing/2017/decorative" val="1"/>
              </a:ext>
            </a:extLst>
          </p:cNvPr>
          <p:cNvGrpSpPr/>
          <p:nvPr/>
        </p:nvGrpSpPr>
        <p:grpSpPr>
          <a:xfrm>
            <a:off x="13370664" y="10864254"/>
            <a:ext cx="1169339" cy="1514278"/>
            <a:chOff x="0" y="0"/>
            <a:chExt cx="1169337" cy="1514277"/>
          </a:xfrm>
        </p:grpSpPr>
        <p:sp>
          <p:nvSpPr>
            <p:cNvPr id="473"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74" name="Hello,…"/>
            <p:cNvSpPr txBox="1"/>
            <p:nvPr/>
          </p:nvSpPr>
          <p:spPr>
            <a:xfrm>
              <a:off x="138137"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71A8DC"/>
                  </a:solidFill>
                </a:defRPr>
              </a:pPr>
              <a:r>
                <a:t>SLC!</a:t>
              </a:r>
            </a:p>
          </p:txBody>
        </p:sp>
      </p:grpSp>
      <p:grpSp>
        <p:nvGrpSpPr>
          <p:cNvPr id="483" name="Group">
            <a:extLst>
              <a:ext uri="{C183D7F6-B498-43B3-948B-1728B52AA6E4}">
                <adec:decorative xmlns:adec="http://schemas.microsoft.com/office/drawing/2017/decorative" val="1"/>
              </a:ext>
            </a:extLst>
          </p:cNvPr>
          <p:cNvGrpSpPr/>
          <p:nvPr/>
        </p:nvGrpSpPr>
        <p:grpSpPr>
          <a:xfrm>
            <a:off x="16257263" y="8613370"/>
            <a:ext cx="3135300" cy="2508078"/>
            <a:chOff x="0" y="0"/>
            <a:chExt cx="3135298" cy="2508077"/>
          </a:xfrm>
        </p:grpSpPr>
        <p:grpSp>
          <p:nvGrpSpPr>
            <p:cNvPr id="478" name="Group"/>
            <p:cNvGrpSpPr/>
            <p:nvPr/>
          </p:nvGrpSpPr>
          <p:grpSpPr>
            <a:xfrm rot="20572432">
              <a:off x="197034" y="241027"/>
              <a:ext cx="1169339" cy="1514278"/>
              <a:chOff x="0" y="0"/>
              <a:chExt cx="1169337" cy="1514277"/>
            </a:xfrm>
          </p:grpSpPr>
          <p:sp>
            <p:nvSpPr>
              <p:cNvPr id="476"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77" name="Hello,…"/>
              <p:cNvSpPr txBox="1"/>
              <p:nvPr/>
            </p:nvSpPr>
            <p:spPr>
              <a:xfrm>
                <a:off x="110095"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D06768"/>
                    </a:solidFill>
                  </a:defRPr>
                </a:pPr>
                <a:r>
                  <a:t>Utah!</a:t>
                </a:r>
              </a:p>
            </p:txBody>
          </p:sp>
        </p:grpSp>
        <p:grpSp>
          <p:nvGrpSpPr>
            <p:cNvPr id="481" name="Group"/>
            <p:cNvGrpSpPr/>
            <p:nvPr/>
          </p:nvGrpSpPr>
          <p:grpSpPr>
            <a:xfrm rot="783611">
              <a:off x="1809990" y="881264"/>
              <a:ext cx="1169339" cy="1514278"/>
              <a:chOff x="0" y="0"/>
              <a:chExt cx="1169337" cy="1514277"/>
            </a:xfrm>
          </p:grpSpPr>
          <p:sp>
            <p:nvSpPr>
              <p:cNvPr id="479" name="Document"/>
              <p:cNvSpPr/>
              <p:nvPr/>
            </p:nvSpPr>
            <p:spPr>
              <a:xfrm>
                <a:off x="0" y="0"/>
                <a:ext cx="1169338" cy="1514278"/>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0"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8"/>
                      <a:pt x="15018" y="86"/>
                    </a:cubicBezTo>
                    <a:close/>
                  </a:path>
                </a:pathLst>
              </a:custGeom>
              <a:solidFill>
                <a:srgbClr val="000000">
                  <a:alpha val="9803"/>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80" name="Hello,…"/>
              <p:cNvSpPr txBox="1"/>
              <p:nvPr/>
            </p:nvSpPr>
            <p:spPr>
              <a:xfrm>
                <a:off x="138137" y="570311"/>
                <a:ext cx="893065"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r>
                  <a:t>Hello,</a:t>
                </a:r>
              </a:p>
              <a:p>
                <a:pPr algn="l">
                  <a:defRPr>
                    <a:solidFill>
                      <a:srgbClr val="71A8DC"/>
                    </a:solidFill>
                  </a:defRPr>
                </a:pPr>
                <a:r>
                  <a:t>SLC!</a:t>
                </a:r>
              </a:p>
            </p:txBody>
          </p:sp>
        </p:grpSp>
        <p:sp>
          <p:nvSpPr>
            <p:cNvPr id="482" name="?"/>
            <p:cNvSpPr txBox="1"/>
            <p:nvPr/>
          </p:nvSpPr>
          <p:spPr>
            <a:xfrm>
              <a:off x="787593" y="0"/>
              <a:ext cx="1837762" cy="802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5400">
                  <a:solidFill>
                    <a:srgbClr val="000000"/>
                  </a:solidFill>
                  <a:latin typeface="Myriad Pro"/>
                  <a:ea typeface="Myriad Pro"/>
                  <a:cs typeface="Myriad Pro"/>
                  <a:sym typeface="Myriad Pro"/>
                </a:defRPr>
              </a:lvl1pPr>
            </a:lstStyle>
            <a:p>
              <a:r>
                <a:t>?</a:t>
              </a:r>
            </a:p>
          </p:txBody>
        </p:sp>
      </p:grpSp>
      <p:pic>
        <p:nvPicPr>
          <p:cNvPr id="484" name="blurmap.png" descr="Slightly blurred background with octopus icon, representing “octopus merge” with many branches"/>
          <p:cNvPicPr>
            <a:picLocks noChangeAspect="1"/>
          </p:cNvPicPr>
          <p:nvPr/>
        </p:nvPicPr>
        <p:blipFill>
          <a:blip r:embed="rId4"/>
          <a:stretch>
            <a:fillRect/>
          </a:stretch>
        </p:blipFill>
        <p:spPr>
          <a:xfrm>
            <a:off x="0" y="0"/>
            <a:ext cx="24384000" cy="13769789"/>
          </a:xfrm>
          <a:prstGeom prst="rect">
            <a:avLst/>
          </a:prstGeom>
          <a:ln w="12700">
            <a:miter lim="400000"/>
          </a:ln>
        </p:spPr>
      </p:pic>
      <p:sp>
        <p:nvSpPr>
          <p:cNvPr id="485" name="You can merge multiple branches at the same time."/>
          <p:cNvSpPr txBox="1"/>
          <p:nvPr/>
        </p:nvSpPr>
        <p:spPr>
          <a:xfrm>
            <a:off x="14188942" y="1730635"/>
            <a:ext cx="9243696"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5000">
                <a:solidFill>
                  <a:srgbClr val="FFFFFF"/>
                </a:solidFill>
                <a:latin typeface="Myriad Pro Light"/>
                <a:ea typeface="Myriad Pro Light"/>
                <a:cs typeface="Myriad Pro Light"/>
                <a:sym typeface="Myriad Pro Semibold"/>
              </a:defRPr>
            </a:pPr>
            <a:r>
              <a:t>You can merge multiple branches</a:t>
            </a:r>
            <a:br/>
            <a:r>
              <a:t>at the same time.</a:t>
            </a:r>
          </a:p>
        </p:txBody>
      </p:sp>
      <p:sp>
        <p:nvSpPr>
          <p:cNvPr id="486" name="Octopus">
            <a:extLst>
              <a:ext uri="{C183D7F6-B498-43B3-948B-1728B52AA6E4}">
                <adec:decorative xmlns:adec="http://schemas.microsoft.com/office/drawing/2017/decorative" val="1"/>
              </a:ext>
            </a:extLst>
          </p:cNvPr>
          <p:cNvSpPr/>
          <p:nvPr/>
        </p:nvSpPr>
        <p:spPr>
          <a:xfrm>
            <a:off x="17582486" y="9388070"/>
            <a:ext cx="6241233" cy="3802690"/>
          </a:xfrm>
          <a:custGeom>
            <a:avLst/>
            <a:gdLst/>
            <a:ahLst/>
            <a:cxnLst>
              <a:cxn ang="0">
                <a:pos x="wd2" y="hd2"/>
              </a:cxn>
              <a:cxn ang="5400000">
                <a:pos x="wd2" y="hd2"/>
              </a:cxn>
              <a:cxn ang="10800000">
                <a:pos x="wd2" y="hd2"/>
              </a:cxn>
              <a:cxn ang="16200000">
                <a:pos x="wd2" y="hd2"/>
              </a:cxn>
            </a:cxnLst>
            <a:rect l="0" t="0" r="r" b="b"/>
            <a:pathLst>
              <a:path w="21396" h="20643" extrusionOk="0">
                <a:moveTo>
                  <a:pt x="6099" y="0"/>
                </a:moveTo>
                <a:cubicBezTo>
                  <a:pt x="2842" y="0"/>
                  <a:pt x="2465" y="6960"/>
                  <a:pt x="6607" y="6047"/>
                </a:cubicBezTo>
                <a:cubicBezTo>
                  <a:pt x="8039" y="5731"/>
                  <a:pt x="8138" y="8281"/>
                  <a:pt x="6979" y="8448"/>
                </a:cubicBezTo>
                <a:cubicBezTo>
                  <a:pt x="6432" y="8527"/>
                  <a:pt x="5701" y="8168"/>
                  <a:pt x="5087" y="8311"/>
                </a:cubicBezTo>
                <a:cubicBezTo>
                  <a:pt x="3542" y="8662"/>
                  <a:pt x="2965" y="11273"/>
                  <a:pt x="2035" y="11809"/>
                </a:cubicBezTo>
                <a:cubicBezTo>
                  <a:pt x="1298" y="12240"/>
                  <a:pt x="642" y="11301"/>
                  <a:pt x="377" y="10690"/>
                </a:cubicBezTo>
                <a:cubicBezTo>
                  <a:pt x="224" y="10339"/>
                  <a:pt x="-113" y="10705"/>
                  <a:pt x="38" y="11058"/>
                </a:cubicBezTo>
                <a:cubicBezTo>
                  <a:pt x="320" y="11720"/>
                  <a:pt x="805" y="12374"/>
                  <a:pt x="1332" y="12581"/>
                </a:cubicBezTo>
                <a:cubicBezTo>
                  <a:pt x="2731" y="13154"/>
                  <a:pt x="3457" y="10577"/>
                  <a:pt x="4588" y="9786"/>
                </a:cubicBezTo>
                <a:cubicBezTo>
                  <a:pt x="4959" y="9524"/>
                  <a:pt x="5351" y="9543"/>
                  <a:pt x="5775" y="9659"/>
                </a:cubicBezTo>
                <a:cubicBezTo>
                  <a:pt x="4435" y="10470"/>
                  <a:pt x="4869" y="13055"/>
                  <a:pt x="4372" y="14276"/>
                </a:cubicBezTo>
                <a:cubicBezTo>
                  <a:pt x="4078" y="14989"/>
                  <a:pt x="3184" y="15606"/>
                  <a:pt x="2399" y="14464"/>
                </a:cubicBezTo>
                <a:cubicBezTo>
                  <a:pt x="1671" y="13359"/>
                  <a:pt x="725" y="13811"/>
                  <a:pt x="355" y="14675"/>
                </a:cubicBezTo>
                <a:cubicBezTo>
                  <a:pt x="225" y="14979"/>
                  <a:pt x="503" y="15311"/>
                  <a:pt x="650" y="15016"/>
                </a:cubicBezTo>
                <a:cubicBezTo>
                  <a:pt x="971" y="14375"/>
                  <a:pt x="1688" y="14358"/>
                  <a:pt x="1965" y="14918"/>
                </a:cubicBezTo>
                <a:cubicBezTo>
                  <a:pt x="2549" y="16044"/>
                  <a:pt x="3440" y="16447"/>
                  <a:pt x="4314" y="15807"/>
                </a:cubicBezTo>
                <a:cubicBezTo>
                  <a:pt x="4859" y="15408"/>
                  <a:pt x="5160" y="14752"/>
                  <a:pt x="5358" y="13845"/>
                </a:cubicBezTo>
                <a:cubicBezTo>
                  <a:pt x="5730" y="12138"/>
                  <a:pt x="5570" y="11022"/>
                  <a:pt x="6582" y="10878"/>
                </a:cubicBezTo>
                <a:cubicBezTo>
                  <a:pt x="6360" y="11793"/>
                  <a:pt x="6170" y="12904"/>
                  <a:pt x="6037" y="14215"/>
                </a:cubicBezTo>
                <a:cubicBezTo>
                  <a:pt x="5526" y="19138"/>
                  <a:pt x="2157" y="18906"/>
                  <a:pt x="1412" y="17417"/>
                </a:cubicBezTo>
                <a:lnTo>
                  <a:pt x="1409" y="17409"/>
                </a:lnTo>
                <a:cubicBezTo>
                  <a:pt x="1351" y="17295"/>
                  <a:pt x="1247" y="17268"/>
                  <a:pt x="1168" y="17351"/>
                </a:cubicBezTo>
                <a:cubicBezTo>
                  <a:pt x="776" y="17763"/>
                  <a:pt x="2019" y="19519"/>
                  <a:pt x="3840" y="19168"/>
                </a:cubicBezTo>
                <a:cubicBezTo>
                  <a:pt x="5304" y="18884"/>
                  <a:pt x="6507" y="17322"/>
                  <a:pt x="6954" y="14519"/>
                </a:cubicBezTo>
                <a:cubicBezTo>
                  <a:pt x="7209" y="13077"/>
                  <a:pt x="7505" y="12053"/>
                  <a:pt x="7781" y="11330"/>
                </a:cubicBezTo>
                <a:cubicBezTo>
                  <a:pt x="7867" y="11963"/>
                  <a:pt x="8106" y="12575"/>
                  <a:pt x="8413" y="13102"/>
                </a:cubicBezTo>
                <a:cubicBezTo>
                  <a:pt x="9470" y="14894"/>
                  <a:pt x="9857" y="16575"/>
                  <a:pt x="9903" y="17787"/>
                </a:cubicBezTo>
                <a:cubicBezTo>
                  <a:pt x="9988" y="20042"/>
                  <a:pt x="7823" y="20201"/>
                  <a:pt x="7909" y="17999"/>
                </a:cubicBezTo>
                <a:cubicBezTo>
                  <a:pt x="7917" y="17797"/>
                  <a:pt x="7934" y="17588"/>
                  <a:pt x="7974" y="17380"/>
                </a:cubicBezTo>
                <a:cubicBezTo>
                  <a:pt x="8002" y="17237"/>
                  <a:pt x="8057" y="17027"/>
                  <a:pt x="8106" y="16687"/>
                </a:cubicBezTo>
                <a:cubicBezTo>
                  <a:pt x="8213" y="15951"/>
                  <a:pt x="8241" y="15011"/>
                  <a:pt x="7953" y="14413"/>
                </a:cubicBezTo>
                <a:cubicBezTo>
                  <a:pt x="7817" y="14132"/>
                  <a:pt x="7546" y="14447"/>
                  <a:pt x="7677" y="14736"/>
                </a:cubicBezTo>
                <a:cubicBezTo>
                  <a:pt x="7677" y="14736"/>
                  <a:pt x="7769" y="14909"/>
                  <a:pt x="7801" y="15267"/>
                </a:cubicBezTo>
                <a:cubicBezTo>
                  <a:pt x="7926" y="16678"/>
                  <a:pt x="7302" y="17285"/>
                  <a:pt x="7497" y="18739"/>
                </a:cubicBezTo>
                <a:cubicBezTo>
                  <a:pt x="7834" y="21460"/>
                  <a:pt x="10927" y="21600"/>
                  <a:pt x="10616" y="16941"/>
                </a:cubicBezTo>
                <a:cubicBezTo>
                  <a:pt x="10581" y="16424"/>
                  <a:pt x="10506" y="15920"/>
                  <a:pt x="10402" y="15439"/>
                </a:cubicBezTo>
                <a:cubicBezTo>
                  <a:pt x="9809" y="12684"/>
                  <a:pt x="8759" y="11936"/>
                  <a:pt x="8766" y="10870"/>
                </a:cubicBezTo>
                <a:cubicBezTo>
                  <a:pt x="8763" y="10270"/>
                  <a:pt x="9318" y="9919"/>
                  <a:pt x="9572" y="10926"/>
                </a:cubicBezTo>
                <a:cubicBezTo>
                  <a:pt x="9573" y="10928"/>
                  <a:pt x="9849" y="11799"/>
                  <a:pt x="10075" y="12237"/>
                </a:cubicBezTo>
                <a:cubicBezTo>
                  <a:pt x="10991" y="13985"/>
                  <a:pt x="11825" y="13423"/>
                  <a:pt x="11553" y="15571"/>
                </a:cubicBezTo>
                <a:cubicBezTo>
                  <a:pt x="11069" y="19394"/>
                  <a:pt x="14210" y="20445"/>
                  <a:pt x="15674" y="17991"/>
                </a:cubicBezTo>
                <a:cubicBezTo>
                  <a:pt x="16022" y="17359"/>
                  <a:pt x="16671" y="17574"/>
                  <a:pt x="16878" y="18062"/>
                </a:cubicBezTo>
                <a:cubicBezTo>
                  <a:pt x="17006" y="18365"/>
                  <a:pt x="17298" y="18082"/>
                  <a:pt x="17187" y="17763"/>
                </a:cubicBezTo>
                <a:cubicBezTo>
                  <a:pt x="16885" y="16903"/>
                  <a:pt x="15921" y="16525"/>
                  <a:pt x="15323" y="17433"/>
                </a:cubicBezTo>
                <a:cubicBezTo>
                  <a:pt x="14180" y="19063"/>
                  <a:pt x="12040" y="18126"/>
                  <a:pt x="12411" y="15876"/>
                </a:cubicBezTo>
                <a:cubicBezTo>
                  <a:pt x="12973" y="12460"/>
                  <a:pt x="11367" y="12641"/>
                  <a:pt x="10694" y="10360"/>
                </a:cubicBezTo>
                <a:cubicBezTo>
                  <a:pt x="10212" y="8779"/>
                  <a:pt x="11158" y="8145"/>
                  <a:pt x="11434" y="9635"/>
                </a:cubicBezTo>
                <a:cubicBezTo>
                  <a:pt x="11992" y="12669"/>
                  <a:pt x="13220" y="11746"/>
                  <a:pt x="14213" y="11394"/>
                </a:cubicBezTo>
                <a:cubicBezTo>
                  <a:pt x="14310" y="12269"/>
                  <a:pt x="14382" y="13258"/>
                  <a:pt x="14929" y="14368"/>
                </a:cubicBezTo>
                <a:cubicBezTo>
                  <a:pt x="15833" y="16248"/>
                  <a:pt x="17452" y="16212"/>
                  <a:pt x="18753" y="15238"/>
                </a:cubicBezTo>
                <a:cubicBezTo>
                  <a:pt x="18959" y="15083"/>
                  <a:pt x="18824" y="14588"/>
                  <a:pt x="18611" y="14720"/>
                </a:cubicBezTo>
                <a:cubicBezTo>
                  <a:pt x="17874" y="15177"/>
                  <a:pt x="16817" y="15382"/>
                  <a:pt x="16086" y="14757"/>
                </a:cubicBezTo>
                <a:cubicBezTo>
                  <a:pt x="15221" y="14035"/>
                  <a:pt x="15026" y="12452"/>
                  <a:pt x="14944" y="11312"/>
                </a:cubicBezTo>
                <a:cubicBezTo>
                  <a:pt x="16399" y="11628"/>
                  <a:pt x="17255" y="14654"/>
                  <a:pt x="19751" y="12036"/>
                </a:cubicBezTo>
                <a:cubicBezTo>
                  <a:pt x="20051" y="11743"/>
                  <a:pt x="20774" y="11567"/>
                  <a:pt x="21049" y="12237"/>
                </a:cubicBezTo>
                <a:cubicBezTo>
                  <a:pt x="21179" y="12556"/>
                  <a:pt x="21487" y="12264"/>
                  <a:pt x="21369" y="11930"/>
                </a:cubicBezTo>
                <a:cubicBezTo>
                  <a:pt x="21209" y="11475"/>
                  <a:pt x="20930" y="11215"/>
                  <a:pt x="20605" y="11119"/>
                </a:cubicBezTo>
                <a:cubicBezTo>
                  <a:pt x="20456" y="11074"/>
                  <a:pt x="20308" y="11067"/>
                  <a:pt x="20162" y="11084"/>
                </a:cubicBezTo>
                <a:cubicBezTo>
                  <a:pt x="19397" y="11183"/>
                  <a:pt x="19191" y="11901"/>
                  <a:pt x="18342" y="12116"/>
                </a:cubicBezTo>
                <a:cubicBezTo>
                  <a:pt x="16979" y="12467"/>
                  <a:pt x="16362" y="10269"/>
                  <a:pt x="14835" y="10045"/>
                </a:cubicBezTo>
                <a:cubicBezTo>
                  <a:pt x="14580" y="8539"/>
                  <a:pt x="13806" y="7588"/>
                  <a:pt x="12950" y="7002"/>
                </a:cubicBezTo>
                <a:cubicBezTo>
                  <a:pt x="14127" y="6691"/>
                  <a:pt x="14523" y="5682"/>
                  <a:pt x="15151" y="6055"/>
                </a:cubicBezTo>
                <a:cubicBezTo>
                  <a:pt x="16110" y="6637"/>
                  <a:pt x="15533" y="8507"/>
                  <a:pt x="16534" y="9765"/>
                </a:cubicBezTo>
                <a:cubicBezTo>
                  <a:pt x="17387" y="10735"/>
                  <a:pt x="18076" y="10019"/>
                  <a:pt x="18734" y="8707"/>
                </a:cubicBezTo>
                <a:cubicBezTo>
                  <a:pt x="19271" y="7653"/>
                  <a:pt x="19943" y="8242"/>
                  <a:pt x="20145" y="8578"/>
                </a:cubicBezTo>
                <a:cubicBezTo>
                  <a:pt x="20328" y="8880"/>
                  <a:pt x="20619" y="8455"/>
                  <a:pt x="20444" y="8141"/>
                </a:cubicBezTo>
                <a:cubicBezTo>
                  <a:pt x="20087" y="7502"/>
                  <a:pt x="19318" y="7095"/>
                  <a:pt x="18718" y="7745"/>
                </a:cubicBezTo>
                <a:cubicBezTo>
                  <a:pt x="18299" y="8173"/>
                  <a:pt x="17710" y="9802"/>
                  <a:pt x="17040" y="9136"/>
                </a:cubicBezTo>
                <a:cubicBezTo>
                  <a:pt x="16188" y="8313"/>
                  <a:pt x="16909" y="5905"/>
                  <a:pt x="15468" y="4868"/>
                </a:cubicBezTo>
                <a:cubicBezTo>
                  <a:pt x="14385" y="4086"/>
                  <a:pt x="13894" y="5394"/>
                  <a:pt x="12611" y="5484"/>
                </a:cubicBezTo>
                <a:cubicBezTo>
                  <a:pt x="11406" y="5541"/>
                  <a:pt x="11057" y="4718"/>
                  <a:pt x="10965" y="4379"/>
                </a:cubicBezTo>
                <a:cubicBezTo>
                  <a:pt x="10917" y="4136"/>
                  <a:pt x="10878" y="3854"/>
                  <a:pt x="10855" y="3525"/>
                </a:cubicBezTo>
                <a:cubicBezTo>
                  <a:pt x="10696" y="1315"/>
                  <a:pt x="9588" y="2924"/>
                  <a:pt x="8689" y="1534"/>
                </a:cubicBezTo>
                <a:cubicBezTo>
                  <a:pt x="8689" y="1534"/>
                  <a:pt x="7824" y="0"/>
                  <a:pt x="6099" y="0"/>
                </a:cubicBezTo>
                <a:close/>
                <a:moveTo>
                  <a:pt x="12254" y="8445"/>
                </a:moveTo>
                <a:cubicBezTo>
                  <a:pt x="12680" y="8597"/>
                  <a:pt x="13104" y="8833"/>
                  <a:pt x="13433" y="9194"/>
                </a:cubicBezTo>
                <a:cubicBezTo>
                  <a:pt x="13694" y="9484"/>
                  <a:pt x="13860" y="9793"/>
                  <a:pt x="13972" y="10124"/>
                </a:cubicBezTo>
                <a:cubicBezTo>
                  <a:pt x="13892" y="10149"/>
                  <a:pt x="13810" y="10177"/>
                  <a:pt x="13725" y="10212"/>
                </a:cubicBezTo>
                <a:cubicBezTo>
                  <a:pt x="12220" y="10847"/>
                  <a:pt x="12622" y="9679"/>
                  <a:pt x="12254" y="8445"/>
                </a:cubicBezTo>
                <a:close/>
              </a:path>
            </a:pathLst>
          </a:cu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87" name="This is sometimes called an “octopus merge.” Some Git users prefer to merge branches sequentially to reduce the number of conflicts that need to be addressed at a time."/>
          <p:cNvSpPr txBox="1"/>
          <p:nvPr/>
        </p:nvSpPr>
        <p:spPr>
          <a:xfrm>
            <a:off x="11495907" y="4784652"/>
            <a:ext cx="11936731" cy="307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r">
              <a:defRPr sz="5000">
                <a:solidFill>
                  <a:srgbClr val="FFFFFF"/>
                </a:solidFill>
                <a:latin typeface="Myriad Pro"/>
                <a:ea typeface="Myriad Pro"/>
                <a:cs typeface="Myriad Pro"/>
                <a:sym typeface="Myriad Pro"/>
              </a:defRPr>
            </a:pPr>
            <a:r>
              <a:t>This is sometimes called an “octopus merge.”</a:t>
            </a:r>
            <a:br/>
            <a:r>
              <a:t>Some Git users prefer to merge branches</a:t>
            </a:r>
            <a:br/>
            <a:r>
              <a:t>sequentially to reduce the number of</a:t>
            </a:r>
            <a:br/>
            <a:r>
              <a:t>conflicts that need to be addressed at a time.</a:t>
            </a:r>
          </a:p>
        </p:txBody>
      </p:sp>
    </p:spTree>
  </p:cSld>
  <p:clrMapOvr>
    <a:masterClrMapping/>
  </p:clrMapOvr>
  <mc:AlternateContent xmlns:mc="http://schemas.openxmlformats.org/markup-compatibility/2006" xmlns:p14="http://schemas.microsoft.com/office/powerpoint/2010/main">
    <mc:Choice Requires="p14">
      <p:transition spd="slow">
        <p:strips/>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39</a:t>
            </a:fld>
            <a:endParaRPr/>
          </a:p>
        </p:txBody>
      </p:sp>
      <p:pic>
        <p:nvPicPr>
          <p:cNvPr id="489"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490"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91" name="Terminology: Merges … and conflicts"/>
          <p:cNvSpPr txBox="1">
            <a:spLocks noGrp="1"/>
          </p:cNvSpPr>
          <p:nvPr>
            <p:ph type="title" idx="4294967295"/>
          </p:nvPr>
        </p:nvSpPr>
        <p:spPr>
          <a:xfrm>
            <a:off x="4290702" y="2117985"/>
            <a:ext cx="10285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Merges … and conflicts</a:t>
            </a:r>
          </a:p>
        </p:txBody>
      </p:sp>
      <p:sp>
        <p:nvSpPr>
          <p:cNvPr id="493" name="A merge with a conflict will result in text being added to the files with conflicts. Git will add both versions to the file on separate lines so you can pick one or write something new in their place. Once you’ve resolved all conflicts, you can create a "/>
          <p:cNvSpPr txBox="1"/>
          <p:nvPr/>
        </p:nvSpPr>
        <p:spPr>
          <a:xfrm>
            <a:off x="3438211" y="3362960"/>
            <a:ext cx="17507578" cy="8854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A merge with a conflict will result in text being added to the files with conflicts. Git will add </a:t>
            </a:r>
            <a:r>
              <a:rPr i="1"/>
              <a:t>both versions</a:t>
            </a:r>
            <a:r>
              <a:t> to the file on separate lines so you can pick one or write something new in their place. Once you’ve resolved all conflicts, you can create a new commit.</a:t>
            </a:r>
          </a:p>
          <a:p>
            <a:pPr algn="l" defTabSz="457200">
              <a:spcBef>
                <a:spcPts val="4000"/>
              </a:spcBef>
              <a:defRPr sz="5400">
                <a:solidFill>
                  <a:srgbClr val="000000"/>
                </a:solidFill>
                <a:latin typeface="Myriad Pro Light"/>
                <a:ea typeface="Myriad Pro Light"/>
                <a:cs typeface="Myriad Pro Light"/>
                <a:sym typeface="Myriad Pro Semibold"/>
              </a:defRPr>
            </a:pPr>
            <a:r>
              <a:t>&lt;&lt;&lt;&lt;&lt;&lt;&lt; HEAD</a:t>
            </a:r>
            <a:br/>
            <a:r>
              <a:t>Hello, SLC!</a:t>
            </a:r>
            <a:br/>
            <a:r>
              <a:t>=======</a:t>
            </a:r>
            <a:br/>
            <a:r>
              <a:t>Hello, Utah!</a:t>
            </a:r>
            <a:br/>
            <a:r>
              <a:t>&gt;&gt;&gt;&gt;&gt;&gt;&gt; other_branch</a:t>
            </a:r>
          </a:p>
        </p:txBody>
      </p:sp>
      <p:grpSp>
        <p:nvGrpSpPr>
          <p:cNvPr id="499" name="Group" descr="Arrow pointing to “HEAD” (all capital letters) with text “We’ll talk about this later!”"/>
          <p:cNvGrpSpPr/>
          <p:nvPr/>
        </p:nvGrpSpPr>
        <p:grpSpPr>
          <a:xfrm>
            <a:off x="6330803" y="8046309"/>
            <a:ext cx="11049361" cy="2274701"/>
            <a:chOff x="-50799" y="0"/>
            <a:chExt cx="11049360" cy="2274700"/>
          </a:xfrm>
        </p:grpSpPr>
        <p:pic>
          <p:nvPicPr>
            <p:cNvPr id="494" name="Line Shape" descr="Line Shape"/>
            <p:cNvPicPr>
              <a:picLocks/>
            </p:cNvPicPr>
            <p:nvPr/>
          </p:nvPicPr>
          <p:blipFill>
            <a:blip r:embed="rId3"/>
            <a:stretch>
              <a:fillRect/>
            </a:stretch>
          </p:blipFill>
          <p:spPr>
            <a:xfrm>
              <a:off x="1673620" y="768471"/>
              <a:ext cx="4366768" cy="1506230"/>
            </a:xfrm>
            <a:prstGeom prst="rect">
              <a:avLst/>
            </a:prstGeom>
            <a:effectLst/>
          </p:spPr>
        </p:pic>
        <p:sp>
          <p:nvSpPr>
            <p:cNvPr id="496" name="We’ll talk about this later!"/>
            <p:cNvSpPr txBox="1"/>
            <p:nvPr/>
          </p:nvSpPr>
          <p:spPr>
            <a:xfrm>
              <a:off x="1044812" y="0"/>
              <a:ext cx="9953749" cy="609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i="1">
                  <a:solidFill>
                    <a:srgbClr val="BE0000"/>
                  </a:solidFill>
                  <a:latin typeface="Myriad Pro Light"/>
                  <a:ea typeface="Myriad Pro Light"/>
                  <a:cs typeface="Myriad Pro Light"/>
                  <a:sym typeface="Myriad Pro Semibold"/>
                </a:defRPr>
              </a:lvl1pPr>
            </a:lstStyle>
            <a:p>
              <a:r>
                <a:t>We’ll talk about this later!</a:t>
              </a:r>
            </a:p>
          </p:txBody>
        </p:sp>
        <p:pic>
          <p:nvPicPr>
            <p:cNvPr id="497" name="Line Line" descr="Line Line"/>
            <p:cNvPicPr>
              <a:picLocks/>
            </p:cNvPicPr>
            <p:nvPr/>
          </p:nvPicPr>
          <p:blipFill>
            <a:blip r:embed="rId4"/>
            <a:stretch>
              <a:fillRect/>
            </a:stretch>
          </p:blipFill>
          <p:spPr>
            <a:xfrm>
              <a:off x="-50800" y="728388"/>
              <a:ext cx="2097764" cy="101601"/>
            </a:xfrm>
            <a:prstGeom prst="rect">
              <a:avLst/>
            </a:prstGeom>
            <a:effectLst/>
          </p:spPr>
        </p:pic>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9"/>
                                        </p:tgtEl>
                                        <p:attrNameLst>
                                          <p:attrName>style.visibility</p:attrName>
                                        </p:attrNameLst>
                                      </p:cBhvr>
                                      <p:to>
                                        <p:strVal val="visible"/>
                                      </p:to>
                                    </p:set>
                                    <p:animEffect transition="in" filter="dissolve">
                                      <p:cBhvr>
                                        <p:cTn id="7" dur="5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185"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87" name="Installing Git"/>
          <p:cNvSpPr txBox="1">
            <a:spLocks noGrp="1"/>
          </p:cNvSpPr>
          <p:nvPr>
            <p:ph type="title" idx="4294967295"/>
          </p:nvPr>
        </p:nvSpPr>
        <p:spPr>
          <a:xfrm>
            <a:off x="1598302" y="713679"/>
            <a:ext cx="5368291"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Installing Git</a:t>
            </a:r>
          </a:p>
        </p:txBody>
      </p:sp>
      <p:sp>
        <p:nvSpPr>
          <p:cNvPr id="188" name="Windows: Download Git for Windows from your browser…"/>
          <p:cNvSpPr txBox="1"/>
          <p:nvPr/>
        </p:nvSpPr>
        <p:spPr>
          <a:xfrm>
            <a:off x="1598302" y="2421255"/>
            <a:ext cx="21187395" cy="863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685800" indent="-685800" algn="l" defTabSz="457200">
              <a:buSzPct val="123000"/>
              <a:buChar char="•"/>
              <a:defRPr sz="4500">
                <a:solidFill>
                  <a:srgbClr val="000000"/>
                </a:solidFill>
                <a:latin typeface="Myriad Pro"/>
                <a:ea typeface="Myriad Pro"/>
                <a:cs typeface="Myriad Pro"/>
                <a:sym typeface="Myriad Pro"/>
              </a:defRPr>
            </a:pPr>
            <a:r>
              <a:rPr b="1" dirty="0"/>
              <a:t>Windows:</a:t>
            </a:r>
            <a:r>
              <a:rPr dirty="0"/>
              <a:t> Download </a:t>
            </a:r>
            <a:r>
              <a:rPr i="1" dirty="0"/>
              <a:t>Git for Windows</a:t>
            </a:r>
            <a:r>
              <a:rPr dirty="0"/>
              <a:t> from your browser</a:t>
            </a:r>
          </a:p>
          <a:p>
            <a:pPr marL="685800" indent="-685800" algn="l" defTabSz="457200">
              <a:spcBef>
                <a:spcPts val="4000"/>
              </a:spcBef>
              <a:buSzPct val="123000"/>
              <a:buChar char="•"/>
              <a:defRPr sz="4500" b="1">
                <a:solidFill>
                  <a:srgbClr val="000000"/>
                </a:solidFill>
                <a:latin typeface="Myriad Pro"/>
                <a:ea typeface="Myriad Pro"/>
                <a:cs typeface="Myriad Pro"/>
                <a:sym typeface="Myriad Pro"/>
              </a:defRPr>
            </a:pPr>
            <a:r>
              <a:rPr dirty="0"/>
              <a:t>macOS:</a:t>
            </a:r>
          </a:p>
          <a:p>
            <a:pPr marL="1295400" lvl="1" indent="-685800" algn="l" defTabSz="457200">
              <a:spcBef>
                <a:spcPts val="2000"/>
              </a:spcBef>
              <a:buSzPct val="123000"/>
              <a:buChar char="•"/>
              <a:defRPr sz="4500">
                <a:solidFill>
                  <a:srgbClr val="000000"/>
                </a:solidFill>
                <a:latin typeface="Myriad Pro"/>
                <a:ea typeface="Myriad Pro"/>
                <a:cs typeface="Myriad Pro"/>
                <a:sym typeface="Myriad Pro"/>
              </a:defRPr>
            </a:pPr>
            <a:r>
              <a:rPr dirty="0"/>
              <a:t>Run </a:t>
            </a:r>
            <a:r>
              <a:rPr dirty="0">
                <a:solidFill>
                  <a:srgbClr val="768D98"/>
                </a:solidFill>
                <a:latin typeface="Myriad Pro Light"/>
                <a:ea typeface="Myriad Pro Light"/>
                <a:cs typeface="Myriad Pro Light"/>
                <a:sym typeface="Myriad Pro Semibold"/>
              </a:rPr>
              <a:t>git</a:t>
            </a:r>
            <a:r>
              <a:rPr dirty="0"/>
              <a:t> from the Terminal application, which will prompt you to install it</a:t>
            </a:r>
          </a:p>
          <a:p>
            <a:pPr marL="1295400" lvl="1" indent="-685800" algn="l" defTabSz="457200">
              <a:spcBef>
                <a:spcPts val="2000"/>
              </a:spcBef>
              <a:buSzPct val="123000"/>
              <a:buChar char="•"/>
              <a:defRPr sz="4500">
                <a:solidFill>
                  <a:srgbClr val="000000"/>
                </a:solidFill>
                <a:latin typeface="Myriad Pro"/>
                <a:ea typeface="Myriad Pro"/>
                <a:cs typeface="Myriad Pro"/>
                <a:sym typeface="Myriad Pro"/>
              </a:defRPr>
            </a:pPr>
            <a:r>
              <a:rPr dirty="0"/>
              <a:t>Alternatively, Git is also available through Homebrew or </a:t>
            </a:r>
            <a:r>
              <a:rPr dirty="0" err="1"/>
              <a:t>MacPorts</a:t>
            </a:r>
            <a:endParaRPr dirty="0"/>
          </a:p>
          <a:p>
            <a:pPr marL="685800" indent="-685800" algn="l" defTabSz="457200">
              <a:spcBef>
                <a:spcPts val="4000"/>
              </a:spcBef>
              <a:buSzPct val="123000"/>
              <a:buChar char="•"/>
              <a:defRPr sz="4500" b="1">
                <a:solidFill>
                  <a:srgbClr val="000000"/>
                </a:solidFill>
                <a:latin typeface="Myriad Pro"/>
                <a:ea typeface="Myriad Pro"/>
                <a:cs typeface="Myriad Pro"/>
                <a:sym typeface="Myriad Pro"/>
              </a:defRPr>
            </a:pPr>
            <a:r>
              <a:rPr dirty="0"/>
              <a:t>Linux:</a:t>
            </a:r>
          </a:p>
          <a:p>
            <a:pPr marL="1295400" lvl="1" indent="-685800" algn="l" defTabSz="457200">
              <a:spcBef>
                <a:spcPts val="2000"/>
              </a:spcBef>
              <a:buSzPct val="123000"/>
              <a:buChar char="•"/>
              <a:defRPr sz="4500">
                <a:solidFill>
                  <a:srgbClr val="000000"/>
                </a:solidFill>
                <a:latin typeface="Myriad Pro"/>
                <a:ea typeface="Myriad Pro"/>
                <a:cs typeface="Myriad Pro"/>
                <a:sym typeface="Myriad Pro"/>
              </a:defRPr>
            </a:pPr>
            <a:r>
              <a:rPr dirty="0"/>
              <a:t>Use Git on CHPC resources with </a:t>
            </a:r>
            <a:r>
              <a:rPr dirty="0">
                <a:solidFill>
                  <a:srgbClr val="768D98"/>
                </a:solidFill>
                <a:latin typeface="Myriad Pro Light"/>
                <a:ea typeface="Myriad Pro Light"/>
                <a:cs typeface="Myriad Pro Light"/>
                <a:sym typeface="Myriad Pro Semibold"/>
              </a:rPr>
              <a:t>module load git</a:t>
            </a:r>
          </a:p>
          <a:p>
            <a:pPr marL="1295400" lvl="1" indent="-685800" algn="l" defTabSz="457200">
              <a:spcBef>
                <a:spcPts val="2000"/>
              </a:spcBef>
              <a:buSzPct val="123000"/>
              <a:buChar char="•"/>
              <a:defRPr sz="4500">
                <a:solidFill>
                  <a:srgbClr val="000000"/>
                </a:solidFill>
                <a:latin typeface="Myriad Pro"/>
                <a:ea typeface="Myriad Pro"/>
                <a:cs typeface="Myriad Pro"/>
                <a:sym typeface="Myriad Pro"/>
              </a:defRPr>
            </a:pPr>
            <a:r>
              <a:rPr dirty="0" err="1">
                <a:solidFill>
                  <a:srgbClr val="768D98"/>
                </a:solidFill>
                <a:latin typeface="Myriad Pro Light"/>
                <a:ea typeface="Myriad Pro Light"/>
                <a:cs typeface="Myriad Pro Light"/>
                <a:sym typeface="Myriad Pro Semibold"/>
              </a:rPr>
              <a:t>sudo</a:t>
            </a:r>
            <a:r>
              <a:rPr dirty="0">
                <a:solidFill>
                  <a:srgbClr val="768D98"/>
                </a:solidFill>
                <a:latin typeface="Myriad Pro Light"/>
                <a:ea typeface="Myriad Pro Light"/>
                <a:cs typeface="Myriad Pro Light"/>
                <a:sym typeface="Myriad Pro Semibold"/>
              </a:rPr>
              <a:t> apt install git</a:t>
            </a:r>
            <a:r>
              <a:rPr dirty="0"/>
              <a:t> (Debian, Ubuntu, Linux Mint, etc.) or </a:t>
            </a:r>
            <a:r>
              <a:rPr dirty="0" err="1">
                <a:solidFill>
                  <a:srgbClr val="768D98"/>
                </a:solidFill>
                <a:latin typeface="Myriad Pro Light"/>
                <a:ea typeface="Myriad Pro Light"/>
                <a:cs typeface="Myriad Pro Light"/>
                <a:sym typeface="Myriad Pro Semibold"/>
              </a:rPr>
              <a:t>sudo</a:t>
            </a:r>
            <a:r>
              <a:rPr dirty="0">
                <a:solidFill>
                  <a:srgbClr val="768D98"/>
                </a:solidFill>
                <a:latin typeface="Myriad Pro Light"/>
                <a:ea typeface="Myriad Pro Light"/>
                <a:cs typeface="Myriad Pro Light"/>
                <a:sym typeface="Myriad Pro Semibold"/>
              </a:rPr>
              <a:t> </a:t>
            </a:r>
            <a:r>
              <a:rPr dirty="0" err="1">
                <a:solidFill>
                  <a:srgbClr val="768D98"/>
                </a:solidFill>
                <a:latin typeface="Myriad Pro Light"/>
                <a:ea typeface="Myriad Pro Light"/>
                <a:cs typeface="Myriad Pro Light"/>
                <a:sym typeface="Myriad Pro Semibold"/>
              </a:rPr>
              <a:t>dnf</a:t>
            </a:r>
            <a:r>
              <a:rPr dirty="0">
                <a:solidFill>
                  <a:srgbClr val="768D98"/>
                </a:solidFill>
                <a:latin typeface="Myriad Pro Light"/>
                <a:ea typeface="Myriad Pro Light"/>
                <a:cs typeface="Myriad Pro Light"/>
                <a:sym typeface="Myriad Pro Semibold"/>
              </a:rPr>
              <a:t> install git</a:t>
            </a:r>
            <a:r>
              <a:rPr dirty="0"/>
              <a:t> (Red Hat Enterprise Linux, Fedora Linux, Rocky Linux, etc.)</a:t>
            </a:r>
          </a:p>
          <a:p>
            <a:pPr algn="l" defTabSz="457200">
              <a:spcBef>
                <a:spcPts val="4000"/>
              </a:spcBef>
              <a:defRPr sz="4000">
                <a:solidFill>
                  <a:srgbClr val="000000"/>
                </a:solidFill>
                <a:latin typeface="Myriad Pro"/>
                <a:ea typeface="Myriad Pro"/>
                <a:cs typeface="Myriad Pro"/>
                <a:sym typeface="Myriad Pro"/>
              </a:defRPr>
            </a:pPr>
            <a:r>
              <a:rPr dirty="0"/>
              <a:t>… or get Git </a:t>
            </a:r>
            <a:r>
              <a:rPr i="1" dirty="0"/>
              <a:t>via</a:t>
            </a:r>
            <a:r>
              <a:rPr dirty="0"/>
              <a:t> Git: </a:t>
            </a:r>
            <a:r>
              <a:rPr dirty="0">
                <a:solidFill>
                  <a:srgbClr val="768D98"/>
                </a:solidFill>
                <a:latin typeface="Myriad Pro Light"/>
                <a:ea typeface="Myriad Pro Light"/>
                <a:cs typeface="Myriad Pro Light"/>
                <a:sym typeface="Myriad Pro Semibold"/>
              </a:rPr>
              <a:t>git clone https://</a:t>
            </a:r>
            <a:r>
              <a:rPr dirty="0" err="1">
                <a:solidFill>
                  <a:srgbClr val="768D98"/>
                </a:solidFill>
                <a:latin typeface="Myriad Pro Light"/>
                <a:ea typeface="Myriad Pro Light"/>
                <a:cs typeface="Myriad Pro Light"/>
                <a:sym typeface="Myriad Pro Semibold"/>
              </a:rPr>
              <a:t>github.com</a:t>
            </a:r>
            <a:r>
              <a:rPr dirty="0">
                <a:solidFill>
                  <a:srgbClr val="768D98"/>
                </a:solidFill>
                <a:latin typeface="Myriad Pro Light"/>
                <a:ea typeface="Myriad Pro Light"/>
                <a:cs typeface="Myriad Pro Light"/>
                <a:sym typeface="Myriad Pro Semibold"/>
              </a:rPr>
              <a:t>/git/git</a:t>
            </a:r>
          </a:p>
        </p:txBody>
      </p:sp>
      <p:sp>
        <p:nvSpPr>
          <p:cNvPr id="189" name="Chicken" descr="Chicken icon"/>
          <p:cNvSpPr/>
          <p:nvPr/>
        </p:nvSpPr>
        <p:spPr>
          <a:xfrm>
            <a:off x="14020786" y="10222853"/>
            <a:ext cx="921332" cy="903170"/>
          </a:xfrm>
          <a:custGeom>
            <a:avLst/>
            <a:gdLst/>
            <a:ahLst/>
            <a:cxnLst>
              <a:cxn ang="0">
                <a:pos x="wd2" y="hd2"/>
              </a:cxn>
              <a:cxn ang="5400000">
                <a:pos x="wd2" y="hd2"/>
              </a:cxn>
              <a:cxn ang="10800000">
                <a:pos x="wd2" y="hd2"/>
              </a:cxn>
              <a:cxn ang="16200000">
                <a:pos x="wd2" y="hd2"/>
              </a:cxn>
            </a:cxnLst>
            <a:rect l="0" t="0" r="r" b="b"/>
            <a:pathLst>
              <a:path w="21224" h="21298" extrusionOk="0">
                <a:moveTo>
                  <a:pt x="18064" y="0"/>
                </a:moveTo>
                <a:cubicBezTo>
                  <a:pt x="18290" y="263"/>
                  <a:pt x="18209" y="645"/>
                  <a:pt x="18209" y="645"/>
                </a:cubicBezTo>
                <a:cubicBezTo>
                  <a:pt x="18209" y="645"/>
                  <a:pt x="17841" y="587"/>
                  <a:pt x="17677" y="901"/>
                </a:cubicBezTo>
                <a:cubicBezTo>
                  <a:pt x="17580" y="1088"/>
                  <a:pt x="17749" y="1382"/>
                  <a:pt x="17749" y="1407"/>
                </a:cubicBezTo>
                <a:cubicBezTo>
                  <a:pt x="17749" y="1407"/>
                  <a:pt x="16463" y="980"/>
                  <a:pt x="14543" y="4331"/>
                </a:cubicBezTo>
                <a:cubicBezTo>
                  <a:pt x="13311" y="6482"/>
                  <a:pt x="9709" y="8157"/>
                  <a:pt x="7468" y="7215"/>
                </a:cubicBezTo>
                <a:cubicBezTo>
                  <a:pt x="4923" y="6146"/>
                  <a:pt x="3553" y="7082"/>
                  <a:pt x="3553" y="7082"/>
                </a:cubicBezTo>
                <a:cubicBezTo>
                  <a:pt x="3553" y="7082"/>
                  <a:pt x="2208" y="5229"/>
                  <a:pt x="525" y="5170"/>
                </a:cubicBezTo>
                <a:cubicBezTo>
                  <a:pt x="65" y="5154"/>
                  <a:pt x="-163" y="6880"/>
                  <a:pt x="132" y="8355"/>
                </a:cubicBezTo>
                <a:cubicBezTo>
                  <a:pt x="721" y="11305"/>
                  <a:pt x="2205" y="12619"/>
                  <a:pt x="3134" y="13320"/>
                </a:cubicBezTo>
                <a:cubicBezTo>
                  <a:pt x="3760" y="16399"/>
                  <a:pt x="5387" y="16782"/>
                  <a:pt x="6417" y="16790"/>
                </a:cubicBezTo>
                <a:lnTo>
                  <a:pt x="6848" y="19903"/>
                </a:lnTo>
                <a:cubicBezTo>
                  <a:pt x="6809" y="20390"/>
                  <a:pt x="6207" y="20553"/>
                  <a:pt x="5830" y="20553"/>
                </a:cubicBezTo>
                <a:cubicBezTo>
                  <a:pt x="5454" y="20553"/>
                  <a:pt x="5166" y="21223"/>
                  <a:pt x="5166" y="21223"/>
                </a:cubicBezTo>
                <a:cubicBezTo>
                  <a:pt x="5166" y="21223"/>
                  <a:pt x="5404" y="21134"/>
                  <a:pt x="5589" y="21081"/>
                </a:cubicBezTo>
                <a:cubicBezTo>
                  <a:pt x="5589" y="21081"/>
                  <a:pt x="5855" y="21569"/>
                  <a:pt x="6592" y="21073"/>
                </a:cubicBezTo>
                <a:cubicBezTo>
                  <a:pt x="6750" y="20966"/>
                  <a:pt x="6886" y="20896"/>
                  <a:pt x="6980" y="20853"/>
                </a:cubicBezTo>
                <a:lnTo>
                  <a:pt x="6982" y="20866"/>
                </a:lnTo>
                <a:cubicBezTo>
                  <a:pt x="6982" y="20866"/>
                  <a:pt x="7300" y="21098"/>
                  <a:pt x="7793" y="21230"/>
                </a:cubicBezTo>
                <a:cubicBezTo>
                  <a:pt x="8016" y="21289"/>
                  <a:pt x="9067" y="21404"/>
                  <a:pt x="9324" y="21071"/>
                </a:cubicBezTo>
                <a:lnTo>
                  <a:pt x="9911" y="21223"/>
                </a:lnTo>
                <a:cubicBezTo>
                  <a:pt x="9992" y="20698"/>
                  <a:pt x="9710" y="20460"/>
                  <a:pt x="9258" y="20495"/>
                </a:cubicBezTo>
                <a:cubicBezTo>
                  <a:pt x="8753" y="20533"/>
                  <a:pt x="7985" y="20378"/>
                  <a:pt x="7740" y="19904"/>
                </a:cubicBezTo>
                <a:cubicBezTo>
                  <a:pt x="7740" y="19904"/>
                  <a:pt x="7387" y="17901"/>
                  <a:pt x="7185" y="16757"/>
                </a:cubicBezTo>
                <a:cubicBezTo>
                  <a:pt x="8646" y="16729"/>
                  <a:pt x="9666" y="17460"/>
                  <a:pt x="10174" y="17939"/>
                </a:cubicBezTo>
                <a:lnTo>
                  <a:pt x="11751" y="20090"/>
                </a:lnTo>
                <a:cubicBezTo>
                  <a:pt x="11884" y="20577"/>
                  <a:pt x="11397" y="20553"/>
                  <a:pt x="11004" y="20553"/>
                </a:cubicBezTo>
                <a:cubicBezTo>
                  <a:pt x="10611" y="20553"/>
                  <a:pt x="10549" y="21223"/>
                  <a:pt x="10549" y="21223"/>
                </a:cubicBezTo>
                <a:cubicBezTo>
                  <a:pt x="10549" y="21223"/>
                  <a:pt x="10766" y="21134"/>
                  <a:pt x="10941" y="21081"/>
                </a:cubicBezTo>
                <a:cubicBezTo>
                  <a:pt x="10941" y="21081"/>
                  <a:pt x="11393" y="21571"/>
                  <a:pt x="11986" y="21075"/>
                </a:cubicBezTo>
                <a:cubicBezTo>
                  <a:pt x="12112" y="20969"/>
                  <a:pt x="12228" y="20898"/>
                  <a:pt x="12310" y="20854"/>
                </a:cubicBezTo>
                <a:lnTo>
                  <a:pt x="12320" y="20866"/>
                </a:lnTo>
                <a:cubicBezTo>
                  <a:pt x="12320" y="20866"/>
                  <a:pt x="12734" y="21098"/>
                  <a:pt x="13295" y="21230"/>
                </a:cubicBezTo>
                <a:cubicBezTo>
                  <a:pt x="13549" y="21289"/>
                  <a:pt x="14688" y="21404"/>
                  <a:pt x="14838" y="21071"/>
                </a:cubicBezTo>
                <a:lnTo>
                  <a:pt x="15505" y="21223"/>
                </a:lnTo>
                <a:cubicBezTo>
                  <a:pt x="15401" y="20698"/>
                  <a:pt x="15023" y="20460"/>
                  <a:pt x="14563" y="20495"/>
                </a:cubicBezTo>
                <a:cubicBezTo>
                  <a:pt x="14050" y="20533"/>
                  <a:pt x="13193" y="20380"/>
                  <a:pt x="12767" y="19906"/>
                </a:cubicBezTo>
                <a:cubicBezTo>
                  <a:pt x="12767" y="19906"/>
                  <a:pt x="11819" y="18838"/>
                  <a:pt x="11097" y="18008"/>
                </a:cubicBezTo>
                <a:cubicBezTo>
                  <a:pt x="11799" y="17510"/>
                  <a:pt x="12976" y="16416"/>
                  <a:pt x="13462" y="14456"/>
                </a:cubicBezTo>
                <a:cubicBezTo>
                  <a:pt x="16508" y="13283"/>
                  <a:pt x="17883" y="8623"/>
                  <a:pt x="18309" y="5658"/>
                </a:cubicBezTo>
                <a:cubicBezTo>
                  <a:pt x="18309" y="5658"/>
                  <a:pt x="19558" y="5518"/>
                  <a:pt x="19497" y="3917"/>
                </a:cubicBezTo>
                <a:cubicBezTo>
                  <a:pt x="20223" y="3709"/>
                  <a:pt x="20739" y="3952"/>
                  <a:pt x="21190" y="4073"/>
                </a:cubicBezTo>
                <a:cubicBezTo>
                  <a:pt x="21437" y="3297"/>
                  <a:pt x="20242" y="3039"/>
                  <a:pt x="20223" y="2451"/>
                </a:cubicBezTo>
                <a:cubicBezTo>
                  <a:pt x="20407" y="1484"/>
                  <a:pt x="19635" y="-29"/>
                  <a:pt x="18064" y="0"/>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
          <p:cNvSpPr txBox="1"/>
          <p:nvPr/>
        </p:nvSpPr>
        <p:spPr>
          <a:xfrm>
            <a:off x="14898670" y="10374718"/>
            <a:ext cx="590038"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5400">
                <a:solidFill>
                  <a:srgbClr val="000000"/>
                </a:solidFill>
                <a:latin typeface="Myriad Pro"/>
                <a:ea typeface="Myriad Pro"/>
                <a:cs typeface="Myriad Pro"/>
                <a:sym typeface="Myriad Pro"/>
              </a:defRPr>
            </a:lvl1pPr>
          </a:lstStyle>
          <a:p>
            <a:r>
              <a:t>?</a:t>
            </a:r>
          </a:p>
        </p:txBody>
      </p:sp>
      <p:sp>
        <p:nvSpPr>
          <p:cNvPr id="190" name="Egg" descr="Egg icon"/>
          <p:cNvSpPr/>
          <p:nvPr/>
        </p:nvSpPr>
        <p:spPr>
          <a:xfrm>
            <a:off x="15515826" y="10363595"/>
            <a:ext cx="446733" cy="621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28" y="0"/>
                  <a:pt x="1780" y="4784"/>
                  <a:pt x="441" y="9979"/>
                </a:cubicBezTo>
                <a:cubicBezTo>
                  <a:pt x="138" y="11158"/>
                  <a:pt x="0" y="12773"/>
                  <a:pt x="0" y="13462"/>
                </a:cubicBezTo>
                <a:cubicBezTo>
                  <a:pt x="0" y="18266"/>
                  <a:pt x="4833" y="21600"/>
                  <a:pt x="10800" y="21600"/>
                </a:cubicBezTo>
                <a:cubicBezTo>
                  <a:pt x="16767" y="21600"/>
                  <a:pt x="21600" y="18266"/>
                  <a:pt x="21600" y="13462"/>
                </a:cubicBezTo>
                <a:cubicBezTo>
                  <a:pt x="21600" y="12773"/>
                  <a:pt x="21462" y="11158"/>
                  <a:pt x="21159" y="9979"/>
                </a:cubicBezTo>
                <a:cubicBezTo>
                  <a:pt x="19820" y="4784"/>
                  <a:pt x="16172" y="0"/>
                  <a:pt x="10800" y="0"/>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2" name="?"/>
          <p:cNvSpPr txBox="1"/>
          <p:nvPr/>
        </p:nvSpPr>
        <p:spPr>
          <a:xfrm>
            <a:off x="16003570" y="10374718"/>
            <a:ext cx="590038"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5400">
                <a:solidFill>
                  <a:srgbClr val="000000"/>
                </a:solidFill>
                <a:latin typeface="Myriad Pro"/>
                <a:ea typeface="Myriad Pro"/>
                <a:cs typeface="Myriad Pro"/>
                <a:sym typeface="Myriad Pro"/>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pic>
        <p:nvPicPr>
          <p:cNvPr id="501"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503" name="In practice: Branching and merging"/>
          <p:cNvSpPr txBox="1">
            <a:spLocks noGrp="1"/>
          </p:cNvSpPr>
          <p:nvPr>
            <p:ph type="title" idx="4294967295"/>
          </p:nvPr>
        </p:nvSpPr>
        <p:spPr>
          <a:xfrm>
            <a:off x="1598302" y="713679"/>
            <a:ext cx="14536104"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Branching and merging</a:t>
            </a:r>
          </a:p>
        </p:txBody>
      </p:sp>
      <p:sp>
        <p:nvSpPr>
          <p:cNvPr id="504" name="To check which branch you’re on, run git branch, which will list branches and show an asterisk * next to the current branch.…"/>
          <p:cNvSpPr txBox="1"/>
          <p:nvPr/>
        </p:nvSpPr>
        <p:spPr>
          <a:xfrm>
            <a:off x="1598302" y="2421255"/>
            <a:ext cx="21187395" cy="6517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To check which branch you’re on, run </a:t>
            </a:r>
            <a:r>
              <a:rPr>
                <a:solidFill>
                  <a:srgbClr val="768D98"/>
                </a:solidFill>
                <a:latin typeface="Myriad Pro Light"/>
                <a:ea typeface="Myriad Pro Light"/>
                <a:cs typeface="Myriad Pro Light"/>
                <a:sym typeface="Myriad Pro Semibold"/>
              </a:rPr>
              <a:t>git branch</a:t>
            </a:r>
            <a:r>
              <a:t>, which will list branches and show an asterisk </a:t>
            </a:r>
            <a:r>
              <a:rPr baseline="-5999">
                <a:solidFill>
                  <a:srgbClr val="768D98"/>
                </a:solidFill>
                <a:latin typeface="Myriad Pro Light"/>
                <a:ea typeface="Myriad Pro Light"/>
                <a:cs typeface="Myriad Pro Light"/>
                <a:sym typeface="Myriad Pro Semibold"/>
              </a:rPr>
              <a:t>*</a:t>
            </a:r>
            <a:r>
              <a:t> next to the current branch.</a:t>
            </a:r>
            <a:endParaRPr>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To create—and switch to—a new branch, use</a:t>
            </a:r>
          </a:p>
          <a:p>
            <a:pPr algn="l" defTabSz="457200">
              <a:spcBef>
                <a:spcPts val="2000"/>
              </a:spcBef>
              <a:defRPr sz="5400">
                <a:solidFill>
                  <a:srgbClr val="000000"/>
                </a:solidFill>
                <a:latin typeface="Myriad Pro Light"/>
                <a:ea typeface="Myriad Pro Light"/>
                <a:cs typeface="Myriad Pro Light"/>
                <a:sym typeface="Myriad Pro Semibold"/>
              </a:defRPr>
            </a:pPr>
            <a:r>
              <a:rPr>
                <a:solidFill>
                  <a:srgbClr val="768D98"/>
                </a:solidFill>
              </a:rPr>
              <a:t>git switch </a:t>
            </a:r>
            <a:r>
              <a:rPr>
                <a:solidFill>
                  <a:schemeClr val="accent1">
                    <a:lumOff val="-13575"/>
                  </a:schemeClr>
                </a:solidFill>
              </a:rPr>
              <a:t>-c</a:t>
            </a:r>
            <a:r>
              <a:rPr>
                <a:solidFill>
                  <a:srgbClr val="768D98"/>
                </a:solidFill>
              </a:rPr>
              <a:t> </a:t>
            </a:r>
            <a:r>
              <a:rPr b="1" i="1">
                <a:solidFill>
                  <a:srgbClr val="768D98"/>
                </a:solidFill>
                <a:latin typeface="Myriad Pro"/>
                <a:ea typeface="Myriad Pro"/>
                <a:cs typeface="Myriad Pro"/>
                <a:sym typeface="Myriad Pro"/>
              </a:rPr>
              <a:t>new_branch_name</a:t>
            </a:r>
            <a:endParaRPr b="1" i="1">
              <a:latin typeface="Courier New"/>
              <a:ea typeface="Courier New"/>
              <a:cs typeface="Courier New"/>
              <a:sym typeface="Courier New"/>
            </a:endParaRPr>
          </a:p>
          <a:p>
            <a:pPr algn="l" defTabSz="457200">
              <a:spcBef>
                <a:spcPts val="4000"/>
              </a:spcBef>
              <a:defRPr sz="5400">
                <a:solidFill>
                  <a:srgbClr val="000000"/>
                </a:solidFill>
                <a:latin typeface="Myriad Pro"/>
                <a:ea typeface="Myriad Pro"/>
                <a:cs typeface="Myriad Pro"/>
                <a:sym typeface="Myriad Pro"/>
              </a:defRPr>
            </a:pPr>
            <a:r>
              <a:t>To switch to an existing branch, use</a:t>
            </a:r>
          </a:p>
          <a:p>
            <a:pPr algn="l" defTabSz="457200">
              <a:spcBef>
                <a:spcPts val="2000"/>
              </a:spcBef>
              <a:defRPr sz="5400">
                <a:solidFill>
                  <a:srgbClr val="768D98"/>
                </a:solidFill>
                <a:latin typeface="Myriad Pro Light"/>
                <a:ea typeface="Myriad Pro Light"/>
                <a:cs typeface="Myriad Pro Light"/>
                <a:sym typeface="Myriad Pro Semibold"/>
              </a:defRPr>
            </a:pPr>
            <a:r>
              <a:t>git switch </a:t>
            </a:r>
            <a:r>
              <a:rPr b="1" i="1">
                <a:latin typeface="Myriad Pro"/>
                <a:ea typeface="Myriad Pro"/>
                <a:cs typeface="Myriad Pro"/>
                <a:sym typeface="Myriad Pro"/>
              </a:rPr>
              <a:t>other_branch_name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pic>
        <p:nvPicPr>
          <p:cNvPr id="506"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508" name="In practice: Branching and merging"/>
          <p:cNvSpPr txBox="1">
            <a:spLocks noGrp="1"/>
          </p:cNvSpPr>
          <p:nvPr>
            <p:ph type="title" idx="4294967295"/>
          </p:nvPr>
        </p:nvSpPr>
        <p:spPr>
          <a:xfrm>
            <a:off x="1598302" y="713679"/>
            <a:ext cx="14536104"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Branching and merging</a:t>
            </a:r>
          </a:p>
        </p:txBody>
      </p:sp>
      <p:sp>
        <p:nvSpPr>
          <p:cNvPr id="509" name="To merge, switch to the branch you want to merge into (the destination branch) and run…"/>
          <p:cNvSpPr txBox="1"/>
          <p:nvPr/>
        </p:nvSpPr>
        <p:spPr>
          <a:xfrm>
            <a:off x="1598302" y="2421255"/>
            <a:ext cx="21187395" cy="659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To merge, switch to the branch you want to merge </a:t>
            </a:r>
            <a:r>
              <a:rPr b="1"/>
              <a:t>into</a:t>
            </a:r>
            <a:r>
              <a:t> (the destination branch) and run</a:t>
            </a:r>
          </a:p>
          <a:p>
            <a:pPr algn="l" defTabSz="457200">
              <a:spcBef>
                <a:spcPts val="2000"/>
              </a:spcBef>
              <a:defRPr sz="5400">
                <a:solidFill>
                  <a:srgbClr val="768D98"/>
                </a:solidFill>
                <a:latin typeface="Myriad Pro Light"/>
                <a:ea typeface="Myriad Pro Light"/>
                <a:cs typeface="Myriad Pro Light"/>
                <a:sym typeface="Myriad Pro Semibold"/>
              </a:defRPr>
            </a:pPr>
            <a:r>
              <a:t>git merge </a:t>
            </a:r>
            <a:r>
              <a:rPr b="1" i="1">
                <a:latin typeface="Myriad Pro"/>
                <a:ea typeface="Myriad Pro"/>
                <a:cs typeface="Myriad Pro"/>
                <a:sym typeface="Myriad Pro"/>
              </a:rPr>
              <a:t>some_other_branch</a:t>
            </a:r>
          </a:p>
          <a:p>
            <a:pPr algn="l" defTabSz="457200">
              <a:spcBef>
                <a:spcPts val="4000"/>
              </a:spcBef>
              <a:defRPr sz="5400">
                <a:solidFill>
                  <a:srgbClr val="000000"/>
                </a:solidFill>
                <a:latin typeface="Myriad Pro"/>
                <a:ea typeface="Myriad Pro"/>
                <a:cs typeface="Myriad Pro"/>
                <a:sym typeface="Myriad Pro"/>
              </a:defRPr>
            </a:pPr>
            <a:r>
              <a:t>New users sometimes forget which branch they should be on when merging. The branch you are on </a:t>
            </a:r>
            <a:r>
              <a:rPr i="1"/>
              <a:t>when you perform the merge</a:t>
            </a:r>
            <a:r>
              <a:t> is the branch to which the new commit will be added. Think of a merge as an extension of </a:t>
            </a:r>
            <a:r>
              <a:rPr>
                <a:solidFill>
                  <a:srgbClr val="768D98"/>
                </a:solidFill>
                <a:latin typeface="Myriad Pro Light"/>
                <a:ea typeface="Myriad Pro Light"/>
                <a:cs typeface="Myriad Pro Light"/>
                <a:sym typeface="Myriad Pro Semibold"/>
              </a:rPr>
              <a:t>git commit</a:t>
            </a:r>
            <a:r>
              <a: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42</a:t>
            </a:fld>
            <a:endParaRPr/>
          </a:p>
        </p:txBody>
      </p:sp>
      <p:pic>
        <p:nvPicPr>
          <p:cNvPr id="511" name="dark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5999"/>
          </a:xfrm>
          <a:prstGeom prst="rect">
            <a:avLst/>
          </a:prstGeom>
          <a:ln w="12700">
            <a:miter lim="400000"/>
          </a:ln>
        </p:spPr>
      </p:pic>
      <p:sp>
        <p:nvSpPr>
          <p:cNvPr id="513" name="Hands-on: Branches and merges"/>
          <p:cNvSpPr txBox="1">
            <a:spLocks noGrp="1"/>
          </p:cNvSpPr>
          <p:nvPr>
            <p:ph type="title" idx="4294967295"/>
          </p:nvPr>
        </p:nvSpPr>
        <p:spPr>
          <a:xfrm>
            <a:off x="1598302" y="713679"/>
            <a:ext cx="1336452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FFFFFF"/>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Hands-on: Branches and merges</a:t>
            </a:r>
          </a:p>
        </p:txBody>
      </p:sp>
      <p:sp>
        <p:nvSpPr>
          <p:cNvPr id="514" name="Create a new branch (and switch to it)…"/>
          <p:cNvSpPr txBox="1"/>
          <p:nvPr/>
        </p:nvSpPr>
        <p:spPr>
          <a:xfrm>
            <a:off x="1598302" y="2421255"/>
            <a:ext cx="21187395" cy="786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new branch (and switch to it)</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Edit your files and commit your changes</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Switch back to your other branch (how do you get a list of the names of branches?)</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Perform a merge to incorporate changes you made in your new branch</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Can you cause (and resolve) a merge conflict?</a:t>
            </a:r>
          </a:p>
        </p:txBody>
      </p:sp>
      <p:sp>
        <p:nvSpPr>
          <p:cNvPr id="515" name="Circle">
            <a:extLst>
              <a:ext uri="{C183D7F6-B498-43B3-948B-1728B52AA6E4}">
                <adec:decorative xmlns:adec="http://schemas.microsoft.com/office/drawing/2017/decorative" val="1"/>
              </a:ext>
            </a:extLst>
          </p:cNvPr>
          <p:cNvSpPr/>
          <p:nvPr/>
        </p:nvSpPr>
        <p:spPr>
          <a:xfrm>
            <a:off x="-75433" y="597423"/>
            <a:ext cx="1054101" cy="1054100"/>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16" name="Hand">
            <a:extLst>
              <a:ext uri="{C183D7F6-B498-43B3-948B-1728B52AA6E4}">
                <adec:decorative xmlns:adec="http://schemas.microsoft.com/office/drawing/2017/decorative" val="1"/>
              </a:ext>
            </a:extLst>
          </p:cNvPr>
          <p:cNvSpPr/>
          <p:nvPr/>
        </p:nvSpPr>
        <p:spPr>
          <a:xfrm>
            <a:off x="209317" y="775914"/>
            <a:ext cx="484601" cy="697118"/>
          </a:xfrm>
          <a:custGeom>
            <a:avLst/>
            <a:gdLst/>
            <a:ahLst/>
            <a:cxnLst>
              <a:cxn ang="0">
                <a:pos x="wd2" y="hd2"/>
              </a:cxn>
              <a:cxn ang="5400000">
                <a:pos x="wd2" y="hd2"/>
              </a:cxn>
              <a:cxn ang="10800000">
                <a:pos x="wd2" y="hd2"/>
              </a:cxn>
              <a:cxn ang="16200000">
                <a:pos x="wd2" y="hd2"/>
              </a:cxn>
            </a:cxnLst>
            <a:rect l="0" t="0" r="r" b="b"/>
            <a:pathLst>
              <a:path w="21054" h="21598" extrusionOk="0">
                <a:moveTo>
                  <a:pt x="9241" y="0"/>
                </a:moveTo>
                <a:cubicBezTo>
                  <a:pt x="8623" y="3"/>
                  <a:pt x="8010" y="322"/>
                  <a:pt x="8004" y="946"/>
                </a:cubicBezTo>
                <a:cubicBezTo>
                  <a:pt x="7999" y="1470"/>
                  <a:pt x="7929" y="8910"/>
                  <a:pt x="7929" y="8910"/>
                </a:cubicBezTo>
                <a:cubicBezTo>
                  <a:pt x="7929" y="8910"/>
                  <a:pt x="7499" y="8974"/>
                  <a:pt x="7399" y="8974"/>
                </a:cubicBezTo>
                <a:cubicBezTo>
                  <a:pt x="7399" y="8974"/>
                  <a:pt x="5801" y="2575"/>
                  <a:pt x="5675" y="1884"/>
                </a:cubicBezTo>
                <a:cubicBezTo>
                  <a:pt x="5460" y="700"/>
                  <a:pt x="3262" y="854"/>
                  <a:pt x="3420" y="2122"/>
                </a:cubicBezTo>
                <a:cubicBezTo>
                  <a:pt x="3487" y="2667"/>
                  <a:pt x="4637" y="9621"/>
                  <a:pt x="4637" y="9621"/>
                </a:cubicBezTo>
                <a:lnTo>
                  <a:pt x="4100" y="9812"/>
                </a:lnTo>
                <a:cubicBezTo>
                  <a:pt x="4100" y="9812"/>
                  <a:pt x="2546" y="6213"/>
                  <a:pt x="2124" y="5128"/>
                </a:cubicBezTo>
                <a:cubicBezTo>
                  <a:pt x="1683" y="3995"/>
                  <a:pt x="-325" y="4416"/>
                  <a:pt x="45" y="5576"/>
                </a:cubicBezTo>
                <a:cubicBezTo>
                  <a:pt x="204" y="6073"/>
                  <a:pt x="930" y="9056"/>
                  <a:pt x="1691" y="11289"/>
                </a:cubicBezTo>
                <a:cubicBezTo>
                  <a:pt x="1612" y="16115"/>
                  <a:pt x="3291" y="17160"/>
                  <a:pt x="3675" y="19027"/>
                </a:cubicBezTo>
                <a:cubicBezTo>
                  <a:pt x="3899" y="20117"/>
                  <a:pt x="3791" y="21598"/>
                  <a:pt x="3791" y="21598"/>
                </a:cubicBezTo>
                <a:lnTo>
                  <a:pt x="13296" y="21598"/>
                </a:lnTo>
                <a:cubicBezTo>
                  <a:pt x="13296" y="18355"/>
                  <a:pt x="17266" y="16479"/>
                  <a:pt x="18181" y="15015"/>
                </a:cubicBezTo>
                <a:cubicBezTo>
                  <a:pt x="18213" y="14964"/>
                  <a:pt x="19620" y="12585"/>
                  <a:pt x="20198" y="11608"/>
                </a:cubicBezTo>
                <a:cubicBezTo>
                  <a:pt x="20356" y="11341"/>
                  <a:pt x="20444" y="11057"/>
                  <a:pt x="20458" y="10768"/>
                </a:cubicBezTo>
                <a:cubicBezTo>
                  <a:pt x="20485" y="10213"/>
                  <a:pt x="20558" y="9282"/>
                  <a:pt x="20735" y="9028"/>
                </a:cubicBezTo>
                <a:cubicBezTo>
                  <a:pt x="21275" y="8248"/>
                  <a:pt x="21229" y="7659"/>
                  <a:pt x="19813" y="7927"/>
                </a:cubicBezTo>
                <a:cubicBezTo>
                  <a:pt x="18121" y="8247"/>
                  <a:pt x="17427" y="10409"/>
                  <a:pt x="17427" y="10409"/>
                </a:cubicBezTo>
                <a:lnTo>
                  <a:pt x="16041" y="12125"/>
                </a:lnTo>
                <a:lnTo>
                  <a:pt x="15280" y="12313"/>
                </a:lnTo>
                <a:lnTo>
                  <a:pt x="14521" y="9417"/>
                </a:lnTo>
                <a:cubicBezTo>
                  <a:pt x="14521" y="9417"/>
                  <a:pt x="14899" y="2984"/>
                  <a:pt x="15008" y="1961"/>
                </a:cubicBezTo>
                <a:cubicBezTo>
                  <a:pt x="15120" y="912"/>
                  <a:pt x="13017" y="708"/>
                  <a:pt x="12778" y="1791"/>
                </a:cubicBezTo>
                <a:cubicBezTo>
                  <a:pt x="12639" y="2422"/>
                  <a:pt x="11563" y="7848"/>
                  <a:pt x="11333" y="8824"/>
                </a:cubicBezTo>
                <a:lnTo>
                  <a:pt x="10797" y="8800"/>
                </a:lnTo>
                <a:cubicBezTo>
                  <a:pt x="10797" y="8800"/>
                  <a:pt x="10538" y="1503"/>
                  <a:pt x="10513" y="956"/>
                </a:cubicBezTo>
                <a:cubicBezTo>
                  <a:pt x="10483" y="313"/>
                  <a:pt x="9859" y="-2"/>
                  <a:pt x="9241" y="0"/>
                </a:cubicBezTo>
                <a:close/>
              </a:path>
            </a:pathLst>
          </a:custGeom>
          <a:solidFill>
            <a:srgbClr val="1C1C1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43</a:t>
            </a:fld>
            <a:endParaRPr/>
          </a:p>
        </p:txBody>
      </p:sp>
      <p:pic>
        <p:nvPicPr>
          <p:cNvPr id="518"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19"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0" name="Terminology: References and HEAD"/>
          <p:cNvSpPr txBox="1">
            <a:spLocks noGrp="1"/>
          </p:cNvSpPr>
          <p:nvPr>
            <p:ph type="title" idx="4294967295"/>
          </p:nvPr>
        </p:nvSpPr>
        <p:spPr>
          <a:xfrm>
            <a:off x="4290702" y="2117985"/>
            <a:ext cx="977392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References and HEAD</a:t>
            </a:r>
          </a:p>
        </p:txBody>
      </p:sp>
      <p:sp>
        <p:nvSpPr>
          <p:cNvPr id="522" name="We’ve been using the names of branches in commands. These are references to specific commits. Branch references refer to the tip (the most recent commit) of a branch. This may also be called the head (not to be confused with the HEAD).…"/>
          <p:cNvSpPr txBox="1"/>
          <p:nvPr/>
        </p:nvSpPr>
        <p:spPr>
          <a:xfrm>
            <a:off x="3438211" y="3362960"/>
            <a:ext cx="17507578" cy="477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We’ve been using the names of branches in commands. These are </a:t>
            </a:r>
            <a:r>
              <a:rPr b="1"/>
              <a:t>references</a:t>
            </a:r>
            <a:r>
              <a:t> to specific commits. Branch references refer to the tip (the most recent commit) of a branch. This may also be called the head (not to be confused with the HEAD).</a:t>
            </a:r>
          </a:p>
          <a:p>
            <a:pPr algn="l" defTabSz="457200">
              <a:spcBef>
                <a:spcPts val="4000"/>
              </a:spcBef>
              <a:defRPr sz="4000">
                <a:solidFill>
                  <a:srgbClr val="000000"/>
                </a:solidFill>
                <a:latin typeface="Myriad Pro"/>
                <a:ea typeface="Myriad Pro"/>
                <a:cs typeface="Myriad Pro"/>
                <a:sym typeface="Myriad Pro"/>
              </a:defRPr>
            </a:pPr>
            <a:r>
              <a:t>We also saw </a:t>
            </a:r>
            <a:r>
              <a:rPr b="1"/>
              <a:t>HEAD</a:t>
            </a:r>
            <a:r>
              <a:t> earlier. HEAD refers to the current commit: the one we’re looking at right now. Usually, HEAD is a head (the tip of a branch), but we can move it anywhere we want to look at or work on files </a:t>
            </a:r>
            <a:r>
              <a:rPr i="1"/>
              <a:t>as they were at that commit</a:t>
            </a:r>
            <a:r>
              <a:t>. This is called a “detached HEAD.”</a:t>
            </a:r>
          </a:p>
        </p:txBody>
      </p:sp>
      <p:grpSp>
        <p:nvGrpSpPr>
          <p:cNvPr id="527" name="Group" descr="Diagram showing “Detached HEAD” state: on left, “HEAD” is pointing to the same commit as a branch reference; on right, “HEAD” is pointing to a commit earlier in the project history, not a branch reference"/>
          <p:cNvGrpSpPr/>
          <p:nvPr/>
        </p:nvGrpSpPr>
        <p:grpSpPr>
          <a:xfrm>
            <a:off x="2835288" y="9086247"/>
            <a:ext cx="18713423" cy="4366863"/>
            <a:chOff x="0" y="0"/>
            <a:chExt cx="18713422" cy="4366862"/>
          </a:xfrm>
        </p:grpSpPr>
        <p:pic>
          <p:nvPicPr>
            <p:cNvPr id="523" name="detached_HEAD.pdf" descr="detached_HEAD.pdf"/>
            <p:cNvPicPr>
              <a:picLocks noChangeAspect="1"/>
            </p:cNvPicPr>
            <p:nvPr/>
          </p:nvPicPr>
          <p:blipFill>
            <a:blip r:embed="rId3"/>
            <a:stretch>
              <a:fillRect/>
            </a:stretch>
          </p:blipFill>
          <p:spPr>
            <a:xfrm>
              <a:off x="10440239" y="0"/>
              <a:ext cx="8273184" cy="3473147"/>
            </a:xfrm>
            <a:prstGeom prst="rect">
              <a:avLst/>
            </a:prstGeom>
            <a:ln w="12700" cap="flat">
              <a:noFill/>
              <a:miter lim="400000"/>
            </a:ln>
            <a:effectLst/>
          </p:spPr>
        </p:pic>
        <p:pic>
          <p:nvPicPr>
            <p:cNvPr id="524" name="HEAD.pdf" descr="HEAD.pdf"/>
            <p:cNvPicPr>
              <a:picLocks noChangeAspect="1"/>
            </p:cNvPicPr>
            <p:nvPr/>
          </p:nvPicPr>
          <p:blipFill>
            <a:blip r:embed="rId4"/>
            <a:stretch>
              <a:fillRect/>
            </a:stretch>
          </p:blipFill>
          <p:spPr>
            <a:xfrm>
              <a:off x="0" y="0"/>
              <a:ext cx="8354486" cy="3473147"/>
            </a:xfrm>
            <a:prstGeom prst="rect">
              <a:avLst/>
            </a:prstGeom>
            <a:ln w="12700" cap="flat">
              <a:noFill/>
              <a:miter lim="400000"/>
            </a:ln>
            <a:effectLst/>
          </p:spPr>
        </p:pic>
        <p:sp>
          <p:nvSpPr>
            <p:cNvPr id="525" name="Typical: Working at the tip of a branch"/>
            <p:cNvSpPr txBox="1"/>
            <p:nvPr/>
          </p:nvSpPr>
          <p:spPr>
            <a:xfrm>
              <a:off x="2146913" y="3166712"/>
              <a:ext cx="3959059" cy="965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000" i="1">
                  <a:solidFill>
                    <a:srgbClr val="000000"/>
                  </a:solidFill>
                  <a:latin typeface="Myriad Pro"/>
                  <a:ea typeface="Myriad Pro"/>
                  <a:cs typeface="Myriad Pro"/>
                  <a:sym typeface="Myriad Pro"/>
                </a:defRPr>
              </a:lvl1pPr>
            </a:lstStyle>
            <a:p>
              <a:r>
                <a:t>Typical: Working at the tip of a branch</a:t>
              </a:r>
            </a:p>
          </p:txBody>
        </p:sp>
        <p:sp>
          <p:nvSpPr>
            <p:cNvPr id="526" name="Detached HEAD: Working on top of a specific commit"/>
            <p:cNvSpPr txBox="1"/>
            <p:nvPr/>
          </p:nvSpPr>
          <p:spPr>
            <a:xfrm>
              <a:off x="14095902" y="2931762"/>
              <a:ext cx="3959058" cy="1435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defRPr sz="3000" i="1">
                  <a:solidFill>
                    <a:srgbClr val="000000"/>
                  </a:solidFill>
                  <a:latin typeface="Myriad Pro"/>
                  <a:ea typeface="Myriad Pro"/>
                  <a:cs typeface="Myriad Pro"/>
                  <a:sym typeface="Myriad Pro"/>
                </a:defRPr>
              </a:lvl1pPr>
            </a:lstStyle>
            <a:p>
              <a:r>
                <a:t>Detached HEAD: Working on top of a specific commit</a:t>
              </a:r>
            </a:p>
          </p:txBody>
        </p:sp>
      </p:grpSp>
    </p:spTree>
  </p:cSld>
  <p:clrMapOvr>
    <a:masterClrMapping/>
  </p:clrMapOvr>
  <mc:AlternateContent xmlns:mc="http://schemas.openxmlformats.org/markup-compatibility/2006" xmlns:p14="http://schemas.microsoft.com/office/powerpoint/2010/main">
    <mc:Choice Requires="p14">
      <p:transition spd="slow">
        <p:pull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27"/>
                                        </p:tgtEl>
                                        <p:attrNameLst>
                                          <p:attrName>style.visibility</p:attrName>
                                        </p:attrNameLst>
                                      </p:cBhvr>
                                      <p:to>
                                        <p:strVal val="visible"/>
                                      </p:to>
                                    </p:set>
                                    <p:anim calcmode="lin" valueType="num">
                                      <p:cBhvr>
                                        <p:cTn id="7" dur="1000" fill="hold"/>
                                        <p:tgtEl>
                                          <p:spTgt spid="527"/>
                                        </p:tgtEl>
                                        <p:attrNameLst>
                                          <p:attrName>ppt_x</p:attrName>
                                        </p:attrNameLst>
                                      </p:cBhvr>
                                      <p:tavLst>
                                        <p:tav tm="0">
                                          <p:val>
                                            <p:strVal val="#ppt_x"/>
                                          </p:val>
                                        </p:tav>
                                        <p:tav tm="100000">
                                          <p:val>
                                            <p:strVal val="#ppt_x"/>
                                          </p:val>
                                        </p:tav>
                                      </p:tavLst>
                                    </p:anim>
                                    <p:anim calcmode="lin" valueType="num">
                                      <p:cBhvr>
                                        <p:cTn id="8" dur="1000" fill="hold"/>
                                        <p:tgtEl>
                                          <p:spTgt spid="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44</a:t>
            </a:fld>
            <a:endParaRPr/>
          </a:p>
        </p:txBody>
      </p:sp>
      <p:pic>
        <p:nvPicPr>
          <p:cNvPr id="529"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30"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1" name="Terminology: References and HEAD"/>
          <p:cNvSpPr txBox="1">
            <a:spLocks noGrp="1"/>
          </p:cNvSpPr>
          <p:nvPr>
            <p:ph type="title" idx="4294967295"/>
          </p:nvPr>
        </p:nvSpPr>
        <p:spPr>
          <a:xfrm>
            <a:off x="4290702" y="2117985"/>
            <a:ext cx="977392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References and HEAD</a:t>
            </a:r>
          </a:p>
        </p:txBody>
      </p:sp>
      <p:sp>
        <p:nvSpPr>
          <p:cNvPr id="533" name="Remember that, according to Chacon and Straub (Pro Git), “Git basically takes a picture of what all your files look like” when you make a commit.…"/>
          <p:cNvSpPr txBox="1"/>
          <p:nvPr/>
        </p:nvSpPr>
        <p:spPr>
          <a:xfrm>
            <a:off x="3438211" y="3362960"/>
            <a:ext cx="10898815" cy="355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Remember that, according to Chacon and Straub (</a:t>
            </a:r>
            <a:r>
              <a:rPr i="1"/>
              <a:t>Pro Git</a:t>
            </a:r>
            <a:r>
              <a:t>), “Git basically takes a picture of what all your files look like” when you make a commit.</a:t>
            </a:r>
          </a:p>
          <a:p>
            <a:pPr algn="l" defTabSz="457200">
              <a:spcBef>
                <a:spcPts val="4000"/>
              </a:spcBef>
              <a:defRPr sz="4000">
                <a:solidFill>
                  <a:srgbClr val="000000"/>
                </a:solidFill>
                <a:latin typeface="Myriad Pro"/>
                <a:ea typeface="Myriad Pro"/>
                <a:cs typeface="Myriad Pro"/>
                <a:sym typeface="Myriad Pro"/>
              </a:defRPr>
            </a:pPr>
            <a:r>
              <a:t>If your commits are a series of pictures, HEAD is the one you’re looking at (working on) </a:t>
            </a:r>
            <a:r>
              <a:rPr i="1"/>
              <a:t>right now</a:t>
            </a:r>
            <a:r>
              <a:t>.</a:t>
            </a:r>
          </a:p>
        </p:txBody>
      </p:sp>
      <p:pic>
        <p:nvPicPr>
          <p:cNvPr id="534" name="viewmaster.png" descr="Photograph of a View-Master, which shows different photographs to a user, to represent the HEAD (all capital letters) in Git"/>
          <p:cNvPicPr>
            <a:picLocks noChangeAspect="1"/>
          </p:cNvPicPr>
          <p:nvPr/>
        </p:nvPicPr>
        <p:blipFill>
          <a:blip r:embed="rId3"/>
          <a:stretch>
            <a:fillRect/>
          </a:stretch>
        </p:blipFill>
        <p:spPr>
          <a:xfrm>
            <a:off x="15208380" y="3260081"/>
            <a:ext cx="7631562" cy="11468997"/>
          </a:xfrm>
          <a:prstGeom prst="rect">
            <a:avLst/>
          </a:prstGeom>
          <a:ln w="12700">
            <a:miter lim="400000"/>
          </a:ln>
        </p:spPr>
      </p:pic>
      <p:sp>
        <p:nvSpPr>
          <p:cNvPr id="535" name="Image credit: Girl with red hat on Unsplash…"/>
          <p:cNvSpPr txBox="1"/>
          <p:nvPr/>
        </p:nvSpPr>
        <p:spPr>
          <a:xfrm>
            <a:off x="15427011" y="3464560"/>
            <a:ext cx="10898815"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2500" i="1">
                <a:solidFill>
                  <a:srgbClr val="000000"/>
                </a:solidFill>
                <a:latin typeface="Myriad Pro"/>
                <a:ea typeface="Myriad Pro"/>
                <a:cs typeface="Myriad Pro"/>
                <a:sym typeface="Myriad Pro"/>
              </a:defRPr>
            </a:pPr>
            <a:r>
              <a:rPr b="1"/>
              <a:t>Image credit:</a:t>
            </a:r>
            <a:r>
              <a:t> </a:t>
            </a:r>
            <a:r>
              <a:rPr i="0"/>
              <a:t>Girl with red hat</a:t>
            </a:r>
            <a:r>
              <a:t> on Unsplash</a:t>
            </a:r>
          </a:p>
          <a:p>
            <a:pPr algn="l" defTabSz="457200">
              <a:defRPr sz="2500" i="1">
                <a:solidFill>
                  <a:srgbClr val="000000"/>
                </a:solidFill>
                <a:latin typeface="Myriad Pro"/>
                <a:ea typeface="Myriad Pro"/>
                <a:cs typeface="Myriad Pro"/>
                <a:sym typeface="Myriad Pro"/>
              </a:defRPr>
            </a:pPr>
            <a:r>
              <a:t>Unsplash License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45</a:t>
            </a:fld>
            <a:endParaRPr/>
          </a:p>
        </p:txBody>
      </p:sp>
      <p:pic>
        <p:nvPicPr>
          <p:cNvPr id="53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3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9" name="Terminology: Reverting and resetting"/>
          <p:cNvSpPr txBox="1">
            <a:spLocks noGrp="1"/>
          </p:cNvSpPr>
          <p:nvPr>
            <p:ph type="title" idx="4294967295"/>
          </p:nvPr>
        </p:nvSpPr>
        <p:spPr>
          <a:xfrm>
            <a:off x="4290702" y="2117985"/>
            <a:ext cx="1034542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Reverting and resetting</a:t>
            </a:r>
          </a:p>
        </p:txBody>
      </p:sp>
      <p:sp>
        <p:nvSpPr>
          <p:cNvPr id="541" name="References are an important concept as we start discussing reverting and resetting. While I mentioned that Git is not the same as having an undo button, sometimes you do want to undo changes.…"/>
          <p:cNvSpPr txBox="1"/>
          <p:nvPr/>
        </p:nvSpPr>
        <p:spPr>
          <a:xfrm>
            <a:off x="3438211" y="3362960"/>
            <a:ext cx="17507578" cy="424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References are an important concept as we start discussing </a:t>
            </a:r>
            <a:r>
              <a:rPr b="1"/>
              <a:t>reverting and resetting</a:t>
            </a:r>
            <a:r>
              <a:t>. While I mentioned that Git is not the same as having an undo button, sometimes you </a:t>
            </a:r>
            <a:r>
              <a:rPr i="1"/>
              <a:t>do</a:t>
            </a:r>
            <a:r>
              <a:t> want to undo changes.</a:t>
            </a:r>
          </a:p>
          <a:p>
            <a:pPr algn="l" defTabSz="457200">
              <a:spcBef>
                <a:spcPts val="4000"/>
              </a:spcBef>
              <a:defRPr sz="3000">
                <a:solidFill>
                  <a:srgbClr val="000000"/>
                </a:solidFill>
                <a:latin typeface="Myriad Pro"/>
                <a:ea typeface="Myriad Pro"/>
                <a:cs typeface="Myriad Pro"/>
                <a:sym typeface="Myriad Pro"/>
              </a:defRPr>
            </a:pPr>
            <a:r>
              <a:t>There are a few different strategies for this. Before we get into the different options, it’s important to note that </a:t>
            </a:r>
            <a:r>
              <a:rPr i="1"/>
              <a:t>nondestructive operations are always preferred if you are working with other people (if you’ve shared your repository)</a:t>
            </a:r>
            <a:r>
              <a:t>. In other words, actually </a:t>
            </a:r>
            <a:r>
              <a:rPr i="1"/>
              <a:t>deleting</a:t>
            </a:r>
            <a:r>
              <a:t> information should be done sparingly—preferably </a:t>
            </a:r>
            <a:r>
              <a:rPr i="1"/>
              <a:t>before</a:t>
            </a:r>
            <a:r>
              <a:t> you update a remote repository or send your files to someone.</a:t>
            </a:r>
          </a:p>
        </p:txBody>
      </p:sp>
      <p:sp>
        <p:nvSpPr>
          <p:cNvPr id="542" name="Arrow 4">
            <a:extLst>
              <a:ext uri="{C183D7F6-B498-43B3-948B-1728B52AA6E4}">
                <adec:decorative xmlns:adec="http://schemas.microsoft.com/office/drawing/2017/decorative" val="1"/>
              </a:ext>
            </a:extLst>
          </p:cNvPr>
          <p:cNvSpPr/>
          <p:nvPr/>
        </p:nvSpPr>
        <p:spPr>
          <a:xfrm>
            <a:off x="12538322" y="4614836"/>
            <a:ext cx="440056" cy="449173"/>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46</a:t>
            </a:fld>
            <a:endParaRPr/>
          </a:p>
        </p:txBody>
      </p:sp>
      <p:pic>
        <p:nvPicPr>
          <p:cNvPr id="544"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45"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6" name="Terminology: Reverting"/>
          <p:cNvSpPr txBox="1">
            <a:spLocks noGrp="1"/>
          </p:cNvSpPr>
          <p:nvPr>
            <p:ph type="title" idx="4294967295"/>
          </p:nvPr>
        </p:nvSpPr>
        <p:spPr>
          <a:xfrm>
            <a:off x="4290702" y="2117985"/>
            <a:ext cx="65519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Reverting</a:t>
            </a:r>
          </a:p>
        </p:txBody>
      </p:sp>
      <p:sp>
        <p:nvSpPr>
          <p:cNvPr id="548" name="Reverting is a nondestructive option to undo changes. Reverting always creates new commits; it does not remove anything from the project history.…"/>
          <p:cNvSpPr txBox="1"/>
          <p:nvPr/>
        </p:nvSpPr>
        <p:spPr>
          <a:xfrm>
            <a:off x="3438211" y="3362960"/>
            <a:ext cx="17507578" cy="2876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rPr b="1"/>
              <a:t>Reverting</a:t>
            </a:r>
            <a:r>
              <a:t> is a nondestructive option to undo changes. Reverting always creates new commits; it does not remove anything from the project history.</a:t>
            </a:r>
          </a:p>
          <a:p>
            <a:pPr algn="l" defTabSz="457200">
              <a:spcBef>
                <a:spcPts val="4000"/>
              </a:spcBef>
              <a:defRPr sz="3750">
                <a:solidFill>
                  <a:srgbClr val="000000"/>
                </a:solidFill>
                <a:latin typeface="Myriad Pro"/>
                <a:ea typeface="Myriad Pro"/>
                <a:cs typeface="Myriad Pro"/>
                <a:sym typeface="Myriad Pro"/>
              </a:defRPr>
            </a:pPr>
            <a:r>
              <a:t>There are a few quirks that you should be aware of before you start reverting. Please refer to the handout for more information.</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47</a:t>
            </a:fld>
            <a:endParaRPr/>
          </a:p>
        </p:txBody>
      </p:sp>
      <p:pic>
        <p:nvPicPr>
          <p:cNvPr id="550"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51"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2" name="Terminology: Reverting"/>
          <p:cNvSpPr txBox="1">
            <a:spLocks noGrp="1"/>
          </p:cNvSpPr>
          <p:nvPr>
            <p:ph type="title" idx="4294967295"/>
          </p:nvPr>
        </p:nvSpPr>
        <p:spPr>
          <a:xfrm>
            <a:off x="4290702" y="2117985"/>
            <a:ext cx="65519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Reverting</a:t>
            </a:r>
          </a:p>
        </p:txBody>
      </p:sp>
      <p:pic>
        <p:nvPicPr>
          <p:cNvPr id="554" name="reversion_full.pdf" descr="Diagram showing three commits; between the first two, the content changes with “+ABC”; between the second two, the content changes with “+DEF.” During reversion, two commits are added; the first has changes “-DEF” and the second has changes “-ABC,” returning the project to its initial state through the addition of two commits."/>
          <p:cNvPicPr>
            <a:picLocks noChangeAspect="1"/>
          </p:cNvPicPr>
          <p:nvPr/>
        </p:nvPicPr>
        <p:blipFill>
          <a:blip r:embed="rId3"/>
          <a:stretch>
            <a:fillRect/>
          </a:stretch>
        </p:blipFill>
        <p:spPr>
          <a:xfrm>
            <a:off x="6421621" y="3629527"/>
            <a:ext cx="11540758" cy="9194316"/>
          </a:xfrm>
          <a:prstGeom prst="rect">
            <a:avLst/>
          </a:prstGeom>
          <a:ln w="12700">
            <a:miter lim="400000"/>
          </a:ln>
        </p:spPr>
      </p:pic>
      <p:sp>
        <p:nvSpPr>
          <p:cNvPr id="555" name="Rectangle">
            <a:extLst>
              <a:ext uri="{C183D7F6-B498-43B3-948B-1728B52AA6E4}">
                <adec:decorative xmlns:adec="http://schemas.microsoft.com/office/drawing/2017/decorative" val="1"/>
              </a:ext>
            </a:extLst>
          </p:cNvPr>
          <p:cNvSpPr/>
          <p:nvPr/>
        </p:nvSpPr>
        <p:spPr>
          <a:xfrm>
            <a:off x="6112386" y="6223000"/>
            <a:ext cx="12567734" cy="708186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26594 0.302473" pathEditMode="relative">
                                      <p:cBhvr>
                                        <p:cTn id="6" dur="1000" fill="hold"/>
                                        <p:tgtEl>
                                          <p:spTgt spid="55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26594 0.302473 L -0.023015 0.624340" pathEditMode="relative">
                                      <p:cBhvr>
                                        <p:cTn id="10" dur="1000" fill="hold"/>
                                        <p:tgtEl>
                                          <p:spTgt spid="5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48</a:t>
            </a:fld>
            <a:endParaRPr/>
          </a:p>
        </p:txBody>
      </p:sp>
      <p:pic>
        <p:nvPicPr>
          <p:cNvPr id="55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5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9" name="Terminology: Resetting"/>
          <p:cNvSpPr txBox="1">
            <a:spLocks noGrp="1"/>
          </p:cNvSpPr>
          <p:nvPr>
            <p:ph type="title" idx="4294967295"/>
          </p:nvPr>
        </p:nvSpPr>
        <p:spPr>
          <a:xfrm>
            <a:off x="4290702" y="2117985"/>
            <a:ext cx="648652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Resetting</a:t>
            </a:r>
          </a:p>
        </p:txBody>
      </p:sp>
      <p:sp>
        <p:nvSpPr>
          <p:cNvPr id="561" name="Resetting can be a destructive option to undo changes. It works by moving the branch reference (and HEAD).…"/>
          <p:cNvSpPr txBox="1"/>
          <p:nvPr/>
        </p:nvSpPr>
        <p:spPr>
          <a:xfrm>
            <a:off x="3438211" y="3362960"/>
            <a:ext cx="17507578" cy="5099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rPr b="1"/>
              <a:t>Resetting</a:t>
            </a:r>
            <a:r>
              <a:t> can be a destructive option to undo changes. It works by moving the branch reference (and HEAD).</a:t>
            </a:r>
          </a:p>
          <a:p>
            <a:pPr algn="l" defTabSz="457200">
              <a:spcBef>
                <a:spcPts val="4000"/>
              </a:spcBef>
              <a:defRPr sz="3750">
                <a:solidFill>
                  <a:srgbClr val="000000"/>
                </a:solidFill>
                <a:latin typeface="Myriad Pro"/>
                <a:ea typeface="Myriad Pro"/>
                <a:cs typeface="Myriad Pro"/>
                <a:sym typeface="Myriad Pro"/>
              </a:defRPr>
            </a:pPr>
            <a:r>
              <a:t>This can “orphan” commits (it doesn’t actually delete them). If you accidentally reset, you may be able to recover your commits. They will, however, be deleted when Git performs garbage collection.</a:t>
            </a:r>
          </a:p>
          <a:p>
            <a:pPr algn="l" defTabSz="457200">
              <a:spcBef>
                <a:spcPts val="4000"/>
              </a:spcBef>
              <a:defRPr sz="3750">
                <a:solidFill>
                  <a:srgbClr val="000000"/>
                </a:solidFill>
                <a:latin typeface="Myriad Pro"/>
                <a:ea typeface="Myriad Pro"/>
                <a:cs typeface="Myriad Pro"/>
                <a:sym typeface="Myriad Pro"/>
              </a:defRPr>
            </a:pPr>
            <a:r>
              <a:t>There are a few quirks that you should be aware of before you start resetting. Please refer to the handout for more information.</a:t>
            </a:r>
          </a:p>
        </p:txBody>
      </p:sp>
      <p:pic>
        <p:nvPicPr>
          <p:cNvPr id="562" name="resetting.pdf" descr="Diagram showing commits before and after resetting. After resetting, the branch reference and HEAD have been moved to a previous commit. Subsequent commits are orphaned."/>
          <p:cNvPicPr>
            <a:picLocks noChangeAspect="1"/>
          </p:cNvPicPr>
          <p:nvPr/>
        </p:nvPicPr>
        <p:blipFill>
          <a:blip r:embed="rId3"/>
          <a:stretch>
            <a:fillRect/>
          </a:stretch>
        </p:blipFill>
        <p:spPr>
          <a:xfrm>
            <a:off x="4584531" y="9847444"/>
            <a:ext cx="15214938" cy="2138131"/>
          </a:xfrm>
          <a:prstGeom prst="rect">
            <a:avLst/>
          </a:prstGeom>
          <a:ln w="12700">
            <a:miter lim="400000"/>
          </a:ln>
        </p:spPr>
      </p:pic>
      <p:sp>
        <p:nvSpPr>
          <p:cNvPr id="563" name="Saw" descr="Saw icon, representing cutting off part of the project history with a reset"/>
          <p:cNvSpPr/>
          <p:nvPr/>
        </p:nvSpPr>
        <p:spPr>
          <a:xfrm rot="19095267">
            <a:off x="8715135" y="10641677"/>
            <a:ext cx="1519156" cy="477774"/>
          </a:xfrm>
          <a:custGeom>
            <a:avLst/>
            <a:gdLst/>
            <a:ahLst/>
            <a:cxnLst>
              <a:cxn ang="0">
                <a:pos x="wd2" y="hd2"/>
              </a:cxn>
              <a:cxn ang="5400000">
                <a:pos x="wd2" y="hd2"/>
              </a:cxn>
              <a:cxn ang="10800000">
                <a:pos x="wd2" y="hd2"/>
              </a:cxn>
              <a:cxn ang="16200000">
                <a:pos x="wd2" y="hd2"/>
              </a:cxn>
            </a:cxnLst>
            <a:rect l="0" t="0" r="r" b="b"/>
            <a:pathLst>
              <a:path w="21600" h="21582" extrusionOk="0">
                <a:moveTo>
                  <a:pt x="1812" y="1"/>
                </a:moveTo>
                <a:cubicBezTo>
                  <a:pt x="1339" y="21"/>
                  <a:pt x="783" y="215"/>
                  <a:pt x="286" y="791"/>
                </a:cubicBezTo>
                <a:cubicBezTo>
                  <a:pt x="199" y="1615"/>
                  <a:pt x="123" y="3110"/>
                  <a:pt x="123" y="3110"/>
                </a:cubicBezTo>
                <a:cubicBezTo>
                  <a:pt x="1178" y="3574"/>
                  <a:pt x="1286" y="5912"/>
                  <a:pt x="967" y="7734"/>
                </a:cubicBezTo>
                <a:cubicBezTo>
                  <a:pt x="642" y="9538"/>
                  <a:pt x="524" y="13522"/>
                  <a:pt x="713" y="15584"/>
                </a:cubicBezTo>
                <a:cubicBezTo>
                  <a:pt x="962" y="18265"/>
                  <a:pt x="0" y="19107"/>
                  <a:pt x="0" y="19107"/>
                </a:cubicBezTo>
                <a:lnTo>
                  <a:pt x="194" y="21104"/>
                </a:lnTo>
                <a:cubicBezTo>
                  <a:pt x="194" y="21104"/>
                  <a:pt x="1839" y="20432"/>
                  <a:pt x="3110" y="20019"/>
                </a:cubicBezTo>
                <a:cubicBezTo>
                  <a:pt x="3759" y="19813"/>
                  <a:pt x="4127" y="18919"/>
                  <a:pt x="4516" y="17458"/>
                </a:cubicBezTo>
                <a:lnTo>
                  <a:pt x="5040" y="21582"/>
                </a:lnTo>
                <a:lnTo>
                  <a:pt x="5359" y="19708"/>
                </a:lnTo>
                <a:lnTo>
                  <a:pt x="5468" y="21276"/>
                </a:lnTo>
                <a:lnTo>
                  <a:pt x="5787" y="19402"/>
                </a:lnTo>
                <a:lnTo>
                  <a:pt x="5895" y="20964"/>
                </a:lnTo>
                <a:lnTo>
                  <a:pt x="6213" y="19090"/>
                </a:lnTo>
                <a:lnTo>
                  <a:pt x="6321" y="20653"/>
                </a:lnTo>
                <a:lnTo>
                  <a:pt x="6641" y="18784"/>
                </a:lnTo>
                <a:lnTo>
                  <a:pt x="6749" y="20347"/>
                </a:lnTo>
                <a:lnTo>
                  <a:pt x="7068" y="18473"/>
                </a:lnTo>
                <a:lnTo>
                  <a:pt x="7176" y="20036"/>
                </a:lnTo>
                <a:lnTo>
                  <a:pt x="7496" y="18162"/>
                </a:lnTo>
                <a:lnTo>
                  <a:pt x="7604" y="19729"/>
                </a:lnTo>
                <a:lnTo>
                  <a:pt x="7923" y="17855"/>
                </a:lnTo>
                <a:lnTo>
                  <a:pt x="8032" y="19418"/>
                </a:lnTo>
                <a:lnTo>
                  <a:pt x="8349" y="17544"/>
                </a:lnTo>
                <a:lnTo>
                  <a:pt x="8457" y="19107"/>
                </a:lnTo>
                <a:lnTo>
                  <a:pt x="8777" y="17238"/>
                </a:lnTo>
                <a:lnTo>
                  <a:pt x="8885" y="18801"/>
                </a:lnTo>
                <a:lnTo>
                  <a:pt x="9205" y="16927"/>
                </a:lnTo>
                <a:lnTo>
                  <a:pt x="9313" y="18489"/>
                </a:lnTo>
                <a:lnTo>
                  <a:pt x="9632" y="16615"/>
                </a:lnTo>
                <a:lnTo>
                  <a:pt x="9740" y="18183"/>
                </a:lnTo>
                <a:lnTo>
                  <a:pt x="10060" y="16309"/>
                </a:lnTo>
                <a:lnTo>
                  <a:pt x="10168" y="17872"/>
                </a:lnTo>
                <a:lnTo>
                  <a:pt x="10486" y="15998"/>
                </a:lnTo>
                <a:lnTo>
                  <a:pt x="10594" y="17560"/>
                </a:lnTo>
                <a:lnTo>
                  <a:pt x="10913" y="15691"/>
                </a:lnTo>
                <a:lnTo>
                  <a:pt x="11021" y="17254"/>
                </a:lnTo>
                <a:lnTo>
                  <a:pt x="11341" y="15380"/>
                </a:lnTo>
                <a:lnTo>
                  <a:pt x="11449" y="16943"/>
                </a:lnTo>
                <a:lnTo>
                  <a:pt x="11768" y="15069"/>
                </a:lnTo>
                <a:lnTo>
                  <a:pt x="11877" y="16637"/>
                </a:lnTo>
                <a:lnTo>
                  <a:pt x="12196" y="14763"/>
                </a:lnTo>
                <a:lnTo>
                  <a:pt x="12304" y="16325"/>
                </a:lnTo>
                <a:lnTo>
                  <a:pt x="12622" y="14451"/>
                </a:lnTo>
                <a:lnTo>
                  <a:pt x="12730" y="16014"/>
                </a:lnTo>
                <a:lnTo>
                  <a:pt x="13050" y="14145"/>
                </a:lnTo>
                <a:lnTo>
                  <a:pt x="13158" y="15708"/>
                </a:lnTo>
                <a:lnTo>
                  <a:pt x="13477" y="13834"/>
                </a:lnTo>
                <a:lnTo>
                  <a:pt x="13585" y="15396"/>
                </a:lnTo>
                <a:lnTo>
                  <a:pt x="13905" y="13522"/>
                </a:lnTo>
                <a:lnTo>
                  <a:pt x="14013" y="15090"/>
                </a:lnTo>
                <a:lnTo>
                  <a:pt x="14332" y="13216"/>
                </a:lnTo>
                <a:lnTo>
                  <a:pt x="14441" y="14779"/>
                </a:lnTo>
                <a:lnTo>
                  <a:pt x="14758" y="12905"/>
                </a:lnTo>
                <a:lnTo>
                  <a:pt x="14866" y="14467"/>
                </a:lnTo>
                <a:lnTo>
                  <a:pt x="15186" y="12599"/>
                </a:lnTo>
                <a:lnTo>
                  <a:pt x="15294" y="14161"/>
                </a:lnTo>
                <a:lnTo>
                  <a:pt x="15614" y="12287"/>
                </a:lnTo>
                <a:lnTo>
                  <a:pt x="15722" y="13850"/>
                </a:lnTo>
                <a:lnTo>
                  <a:pt x="16041" y="11976"/>
                </a:lnTo>
                <a:lnTo>
                  <a:pt x="16149" y="13544"/>
                </a:lnTo>
                <a:lnTo>
                  <a:pt x="16469" y="11670"/>
                </a:lnTo>
                <a:lnTo>
                  <a:pt x="16577" y="13232"/>
                </a:lnTo>
                <a:lnTo>
                  <a:pt x="16895" y="11358"/>
                </a:lnTo>
                <a:lnTo>
                  <a:pt x="17003" y="12921"/>
                </a:lnTo>
                <a:lnTo>
                  <a:pt x="17322" y="11052"/>
                </a:lnTo>
                <a:lnTo>
                  <a:pt x="17430" y="12615"/>
                </a:lnTo>
                <a:lnTo>
                  <a:pt x="17750" y="10741"/>
                </a:lnTo>
                <a:lnTo>
                  <a:pt x="17858" y="12303"/>
                </a:lnTo>
                <a:lnTo>
                  <a:pt x="18177" y="10429"/>
                </a:lnTo>
                <a:lnTo>
                  <a:pt x="18286" y="11997"/>
                </a:lnTo>
                <a:lnTo>
                  <a:pt x="18605" y="10123"/>
                </a:lnTo>
                <a:lnTo>
                  <a:pt x="18713" y="11686"/>
                </a:lnTo>
                <a:lnTo>
                  <a:pt x="19031" y="9812"/>
                </a:lnTo>
                <a:lnTo>
                  <a:pt x="19139" y="11374"/>
                </a:lnTo>
                <a:lnTo>
                  <a:pt x="19459" y="9506"/>
                </a:lnTo>
                <a:lnTo>
                  <a:pt x="19567" y="11068"/>
                </a:lnTo>
                <a:lnTo>
                  <a:pt x="19886" y="9194"/>
                </a:lnTo>
                <a:lnTo>
                  <a:pt x="19994" y="10757"/>
                </a:lnTo>
                <a:lnTo>
                  <a:pt x="20314" y="8883"/>
                </a:lnTo>
                <a:lnTo>
                  <a:pt x="20422" y="10451"/>
                </a:lnTo>
                <a:lnTo>
                  <a:pt x="20741" y="8577"/>
                </a:lnTo>
                <a:lnTo>
                  <a:pt x="20850" y="10139"/>
                </a:lnTo>
                <a:lnTo>
                  <a:pt x="21167" y="8265"/>
                </a:lnTo>
                <a:lnTo>
                  <a:pt x="21275" y="9828"/>
                </a:lnTo>
                <a:lnTo>
                  <a:pt x="21563" y="8421"/>
                </a:lnTo>
                <a:lnTo>
                  <a:pt x="21600" y="7701"/>
                </a:lnTo>
                <a:lnTo>
                  <a:pt x="21568" y="5983"/>
                </a:lnTo>
                <a:cubicBezTo>
                  <a:pt x="21552" y="5090"/>
                  <a:pt x="21330" y="4381"/>
                  <a:pt x="21049" y="4329"/>
                </a:cubicBezTo>
                <a:lnTo>
                  <a:pt x="7830" y="1806"/>
                </a:lnTo>
                <a:cubicBezTo>
                  <a:pt x="7830" y="1806"/>
                  <a:pt x="7858" y="947"/>
                  <a:pt x="7582" y="844"/>
                </a:cubicBezTo>
                <a:cubicBezTo>
                  <a:pt x="7171" y="690"/>
                  <a:pt x="5434" y="327"/>
                  <a:pt x="5185" y="275"/>
                </a:cubicBezTo>
                <a:cubicBezTo>
                  <a:pt x="4937" y="224"/>
                  <a:pt x="4613" y="1702"/>
                  <a:pt x="4273" y="1634"/>
                </a:cubicBezTo>
                <a:cubicBezTo>
                  <a:pt x="3932" y="1582"/>
                  <a:pt x="3326" y="620"/>
                  <a:pt x="2845" y="259"/>
                </a:cubicBezTo>
                <a:cubicBezTo>
                  <a:pt x="2677" y="139"/>
                  <a:pt x="2285" y="-18"/>
                  <a:pt x="1812" y="1"/>
                </a:cubicBezTo>
                <a:close/>
                <a:moveTo>
                  <a:pt x="6673" y="3320"/>
                </a:moveTo>
                <a:cubicBezTo>
                  <a:pt x="6830" y="3320"/>
                  <a:pt x="6955" y="3713"/>
                  <a:pt x="6955" y="4211"/>
                </a:cubicBezTo>
                <a:cubicBezTo>
                  <a:pt x="6955" y="4709"/>
                  <a:pt x="6824" y="5103"/>
                  <a:pt x="6673" y="5103"/>
                </a:cubicBezTo>
                <a:cubicBezTo>
                  <a:pt x="6516" y="5103"/>
                  <a:pt x="6392" y="4709"/>
                  <a:pt x="6392" y="4211"/>
                </a:cubicBezTo>
                <a:cubicBezTo>
                  <a:pt x="6392" y="3713"/>
                  <a:pt x="6516" y="3320"/>
                  <a:pt x="6673" y="3320"/>
                </a:cubicBezTo>
                <a:close/>
                <a:moveTo>
                  <a:pt x="3455" y="4297"/>
                </a:moveTo>
                <a:cubicBezTo>
                  <a:pt x="4985" y="4400"/>
                  <a:pt x="3433" y="18165"/>
                  <a:pt x="2346" y="16824"/>
                </a:cubicBezTo>
                <a:cubicBezTo>
                  <a:pt x="1573" y="15862"/>
                  <a:pt x="2244" y="14162"/>
                  <a:pt x="2466" y="11052"/>
                </a:cubicBezTo>
                <a:cubicBezTo>
                  <a:pt x="2698" y="7736"/>
                  <a:pt x="2070" y="4211"/>
                  <a:pt x="3455" y="4297"/>
                </a:cubicBezTo>
                <a:close/>
                <a:moveTo>
                  <a:pt x="5716" y="7116"/>
                </a:moveTo>
                <a:cubicBezTo>
                  <a:pt x="5873" y="7116"/>
                  <a:pt x="5997" y="7509"/>
                  <a:pt x="5997" y="8007"/>
                </a:cubicBezTo>
                <a:cubicBezTo>
                  <a:pt x="5997" y="8506"/>
                  <a:pt x="5873" y="8904"/>
                  <a:pt x="5716" y="8904"/>
                </a:cubicBezTo>
                <a:cubicBezTo>
                  <a:pt x="5559" y="8904"/>
                  <a:pt x="5435" y="8506"/>
                  <a:pt x="5435" y="8007"/>
                </a:cubicBezTo>
                <a:cubicBezTo>
                  <a:pt x="5435" y="7509"/>
                  <a:pt x="5559" y="7116"/>
                  <a:pt x="5716" y="7116"/>
                </a:cubicBezTo>
                <a:close/>
                <a:moveTo>
                  <a:pt x="5435" y="12217"/>
                </a:moveTo>
                <a:cubicBezTo>
                  <a:pt x="5592" y="12217"/>
                  <a:pt x="5716" y="12616"/>
                  <a:pt x="5716" y="13114"/>
                </a:cubicBezTo>
                <a:cubicBezTo>
                  <a:pt x="5716" y="13612"/>
                  <a:pt x="5587" y="14005"/>
                  <a:pt x="5435" y="14005"/>
                </a:cubicBezTo>
                <a:cubicBezTo>
                  <a:pt x="5279" y="14005"/>
                  <a:pt x="5153" y="13612"/>
                  <a:pt x="5153" y="13114"/>
                </a:cubicBezTo>
                <a:cubicBezTo>
                  <a:pt x="5153" y="12616"/>
                  <a:pt x="5279" y="12217"/>
                  <a:pt x="5435" y="12217"/>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a:p>
        </p:txBody>
      </p:sp>
      <p:pic>
        <p:nvPicPr>
          <p:cNvPr id="565"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567" name="In practice: Checking out, reverting, and resetting"/>
          <p:cNvSpPr txBox="1">
            <a:spLocks noGrp="1"/>
          </p:cNvSpPr>
          <p:nvPr>
            <p:ph type="title" idx="4294967295"/>
          </p:nvPr>
        </p:nvSpPr>
        <p:spPr>
          <a:xfrm>
            <a:off x="1598302" y="713679"/>
            <a:ext cx="20429221"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In practice: Checking out, reverting, and resetting</a:t>
            </a:r>
          </a:p>
        </p:txBody>
      </p:sp>
      <p:sp>
        <p:nvSpPr>
          <p:cNvPr id="568" name="To work “on top of” a specific commit, use…"/>
          <p:cNvSpPr txBox="1"/>
          <p:nvPr/>
        </p:nvSpPr>
        <p:spPr>
          <a:xfrm>
            <a:off x="1598302" y="2421255"/>
            <a:ext cx="21187395" cy="853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To work “on top of” a specific commit, use</a:t>
            </a:r>
          </a:p>
          <a:p>
            <a:pPr algn="l" defTabSz="457200">
              <a:spcBef>
                <a:spcPts val="2000"/>
              </a:spcBef>
              <a:defRPr sz="5400">
                <a:solidFill>
                  <a:srgbClr val="768D98"/>
                </a:solidFill>
                <a:latin typeface="Myriad Pro Light"/>
                <a:ea typeface="Myriad Pro Light"/>
                <a:cs typeface="Myriad Pro Light"/>
                <a:sym typeface="Myriad Pro Semibold"/>
              </a:defRPr>
            </a:pPr>
            <a:r>
              <a:t>git checkout </a:t>
            </a:r>
            <a:r>
              <a:rPr b="1" i="1">
                <a:latin typeface="Myriad Pro"/>
                <a:ea typeface="Myriad Pro"/>
                <a:cs typeface="Myriad Pro"/>
                <a:sym typeface="Myriad Pro"/>
              </a:rPr>
              <a:t>some-commit</a:t>
            </a:r>
          </a:p>
          <a:p>
            <a:pPr algn="l" defTabSz="457200">
              <a:spcBef>
                <a:spcPts val="4000"/>
              </a:spcBef>
              <a:defRPr sz="5400">
                <a:solidFill>
                  <a:srgbClr val="000000"/>
                </a:solidFill>
                <a:latin typeface="Myriad Pro"/>
                <a:ea typeface="Myriad Pro"/>
                <a:cs typeface="Myriad Pro"/>
                <a:sym typeface="Myriad Pro"/>
              </a:defRPr>
            </a:pPr>
            <a:r>
              <a:t>To revert, use</a:t>
            </a:r>
          </a:p>
          <a:p>
            <a:pPr algn="l" defTabSz="457200">
              <a:spcBef>
                <a:spcPts val="2000"/>
              </a:spcBef>
              <a:defRPr sz="5400">
                <a:solidFill>
                  <a:srgbClr val="768D98"/>
                </a:solidFill>
                <a:latin typeface="Myriad Pro Light"/>
                <a:ea typeface="Myriad Pro Light"/>
                <a:cs typeface="Myriad Pro Light"/>
                <a:sym typeface="Myriad Pro Semibold"/>
              </a:defRPr>
            </a:pPr>
            <a:r>
              <a:t>git revert </a:t>
            </a:r>
            <a:r>
              <a:rPr b="1" i="1">
                <a:latin typeface="Myriad Pro"/>
                <a:ea typeface="Myriad Pro"/>
                <a:cs typeface="Myriad Pro"/>
                <a:sym typeface="Myriad Pro"/>
              </a:rPr>
              <a:t>some-commit</a:t>
            </a:r>
          </a:p>
          <a:p>
            <a:pPr algn="l" defTabSz="457200">
              <a:spcBef>
                <a:spcPts val="2000"/>
              </a:spcBef>
              <a:defRPr sz="4000">
                <a:solidFill>
                  <a:srgbClr val="000000"/>
                </a:solidFill>
                <a:latin typeface="Myriad Pro"/>
                <a:ea typeface="Myriad Pro"/>
                <a:cs typeface="Myriad Pro"/>
                <a:sym typeface="Myriad Pro"/>
              </a:defRPr>
            </a:pPr>
            <a:r>
              <a:t>See handout for more information; this only operates on one commit unless you specify a range</a:t>
            </a:r>
          </a:p>
          <a:p>
            <a:pPr algn="l" defTabSz="457200">
              <a:spcBef>
                <a:spcPts val="4000"/>
              </a:spcBef>
              <a:defRPr sz="5400">
                <a:solidFill>
                  <a:srgbClr val="000000"/>
                </a:solidFill>
                <a:latin typeface="Myriad Pro"/>
                <a:ea typeface="Myriad Pro"/>
                <a:cs typeface="Myriad Pro"/>
                <a:sym typeface="Myriad Pro"/>
              </a:defRPr>
            </a:pPr>
            <a:r>
              <a:t>To reset, use</a:t>
            </a:r>
          </a:p>
          <a:p>
            <a:pPr algn="l" defTabSz="457200">
              <a:spcBef>
                <a:spcPts val="2000"/>
              </a:spcBef>
              <a:defRPr sz="5400">
                <a:solidFill>
                  <a:srgbClr val="768D98"/>
                </a:solidFill>
                <a:latin typeface="Myriad Pro Light"/>
                <a:ea typeface="Myriad Pro Light"/>
                <a:cs typeface="Myriad Pro Light"/>
                <a:sym typeface="Myriad Pro Semibold"/>
              </a:defRPr>
            </a:pPr>
            <a:r>
              <a:t>git reset </a:t>
            </a:r>
            <a:r>
              <a:rPr b="1" i="1">
                <a:latin typeface="Myriad Pro"/>
                <a:ea typeface="Myriad Pro"/>
                <a:cs typeface="Myriad Pro"/>
                <a:sym typeface="Myriad Pro"/>
              </a:rPr>
              <a:t>some-commit</a:t>
            </a:r>
          </a:p>
          <a:p>
            <a:pPr algn="l" defTabSz="457200">
              <a:spcBef>
                <a:spcPts val="2000"/>
              </a:spcBef>
              <a:defRPr sz="4000">
                <a:solidFill>
                  <a:srgbClr val="000000"/>
                </a:solidFill>
                <a:latin typeface="Myriad Pro"/>
                <a:ea typeface="Myriad Pro"/>
                <a:cs typeface="Myriad Pro"/>
                <a:sym typeface="Myriad Pro"/>
              </a:defRPr>
            </a:pPr>
            <a:r>
              <a:t>See handout for more information; this can be </a:t>
            </a:r>
            <a:r>
              <a:rPr>
                <a:solidFill>
                  <a:schemeClr val="accent1">
                    <a:lumOff val="-13575"/>
                  </a:schemeClr>
                </a:solidFill>
                <a:latin typeface="Myriad Pro Light"/>
                <a:ea typeface="Myriad Pro Light"/>
                <a:cs typeface="Myriad Pro Light"/>
                <a:sym typeface="Myriad Pro Semibold"/>
              </a:rPr>
              <a:t>--hard</a:t>
            </a:r>
            <a:r>
              <a:t>, </a:t>
            </a:r>
            <a:r>
              <a:rPr>
                <a:solidFill>
                  <a:schemeClr val="accent1">
                    <a:lumOff val="-13575"/>
                  </a:schemeClr>
                </a:solidFill>
                <a:latin typeface="Myriad Pro Light"/>
                <a:ea typeface="Myriad Pro Light"/>
                <a:cs typeface="Myriad Pro Light"/>
                <a:sym typeface="Myriad Pro Semibold"/>
              </a:rPr>
              <a:t>--mixed</a:t>
            </a:r>
            <a:r>
              <a:t> (default), or </a:t>
            </a:r>
            <a:r>
              <a:rPr>
                <a:solidFill>
                  <a:schemeClr val="accent1">
                    <a:lumOff val="-13575"/>
                  </a:schemeClr>
                </a:solidFill>
                <a:latin typeface="Myriad Pro Light"/>
                <a:ea typeface="Myriad Pro Light"/>
                <a:cs typeface="Myriad Pro Light"/>
                <a:sym typeface="Myriad Pro Semibold"/>
              </a:rPr>
              <a:t>--soft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194"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196" name="What is Git?"/>
          <p:cNvSpPr txBox="1">
            <a:spLocks noGrp="1"/>
          </p:cNvSpPr>
          <p:nvPr>
            <p:ph type="title" idx="4294967295"/>
          </p:nvPr>
        </p:nvSpPr>
        <p:spPr>
          <a:xfrm>
            <a:off x="1598302" y="713679"/>
            <a:ext cx="4951096"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What is Git?</a:t>
            </a:r>
          </a:p>
        </p:txBody>
      </p:sp>
      <p:sp>
        <p:nvSpPr>
          <p:cNvPr id="197" name="Git is version control software. It helps you keep track of different versions of your files."/>
          <p:cNvSpPr txBox="1"/>
          <p:nvPr/>
        </p:nvSpPr>
        <p:spPr>
          <a:xfrm>
            <a:off x="1598302" y="2421255"/>
            <a:ext cx="21187395" cy="164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Git is </a:t>
            </a:r>
            <a:r>
              <a:rPr b="1"/>
              <a:t>version control software</a:t>
            </a:r>
            <a:r>
              <a:t>. It helps you keep track of different versions of your files.</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50</a:t>
            </a:fld>
            <a:endParaRPr/>
          </a:p>
        </p:txBody>
      </p:sp>
      <p:pic>
        <p:nvPicPr>
          <p:cNvPr id="570" name="dark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5999"/>
          </a:xfrm>
          <a:prstGeom prst="rect">
            <a:avLst/>
          </a:prstGeom>
          <a:ln w="12700">
            <a:miter lim="400000"/>
          </a:ln>
        </p:spPr>
      </p:pic>
      <p:sp>
        <p:nvSpPr>
          <p:cNvPr id="572" name="Hands-on: Branches and merges"/>
          <p:cNvSpPr txBox="1">
            <a:spLocks noGrp="1"/>
          </p:cNvSpPr>
          <p:nvPr>
            <p:ph type="title" idx="4294967295"/>
          </p:nvPr>
        </p:nvSpPr>
        <p:spPr>
          <a:xfrm>
            <a:off x="1598302" y="713679"/>
            <a:ext cx="1336452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FFFFFF"/>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Myriad Pro Light"/>
                <a:ea typeface="Myriad Pro Light"/>
                <a:cs typeface="Myriad Pro Light"/>
                <a:sym typeface="Myriad Pro Semibold"/>
              </a:rPr>
              <a:t>Hands-on: Branches and merges</a:t>
            </a:r>
          </a:p>
        </p:txBody>
      </p:sp>
      <p:sp>
        <p:nvSpPr>
          <p:cNvPr id="573" name="Create a new commit; run a git diff on the last two commits…"/>
          <p:cNvSpPr txBox="1"/>
          <p:nvPr/>
        </p:nvSpPr>
        <p:spPr>
          <a:xfrm>
            <a:off x="1598302" y="2421255"/>
            <a:ext cx="21187395" cy="6187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new commit; run a </a:t>
            </a:r>
            <a:r>
              <a:rPr>
                <a:solidFill>
                  <a:srgbClr val="768D98"/>
                </a:solidFill>
                <a:latin typeface="Myriad Pro Light"/>
                <a:ea typeface="Myriad Pro Light"/>
                <a:cs typeface="Myriad Pro Light"/>
                <a:sym typeface="Myriad Pro Semibold"/>
              </a:rPr>
              <a:t>git diff</a:t>
            </a:r>
            <a:r>
              <a:t> on the last two commits</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revert</a:t>
            </a:r>
            <a:r>
              <a:t> your new commit; run a </a:t>
            </a:r>
            <a:r>
              <a:rPr>
                <a:solidFill>
                  <a:srgbClr val="768D98"/>
                </a:solidFill>
                <a:latin typeface="Myriad Pro Light"/>
                <a:ea typeface="Myriad Pro Light"/>
                <a:cs typeface="Myriad Pro Light"/>
                <a:sym typeface="Myriad Pro Semibold"/>
              </a:rPr>
              <a:t>git diff</a:t>
            </a:r>
            <a:r>
              <a:t> on the last two commits</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checkout</a:t>
            </a:r>
            <a:r>
              <a:t> a previous commit (how do you see previous commits?)</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Make a new branch (and switch to it)</a:t>
            </a:r>
          </a:p>
          <a:p>
            <a:pPr marL="1000125" indent="-1000125" algn="l" defTabSz="457200">
              <a:spcBef>
                <a:spcPts val="4000"/>
              </a:spcBef>
              <a:buSzPct val="100000"/>
              <a:buAutoNum type="arabicPeriod"/>
              <a:defRPr sz="5400">
                <a:solidFill>
                  <a:srgbClr val="FFFFFF"/>
                </a:solidFill>
                <a:latin typeface="Myriad Pro"/>
                <a:ea typeface="Myriad Pro"/>
                <a:cs typeface="Myriad Pro"/>
                <a:sym typeface="Myriad Pro"/>
              </a:defRPr>
            </a:pPr>
            <a:r>
              <a:t>Create a new commit, then run </a:t>
            </a:r>
            <a:r>
              <a:rPr>
                <a:solidFill>
                  <a:srgbClr val="768D98"/>
                </a:solidFill>
                <a:latin typeface="Myriad Pro Light"/>
                <a:ea typeface="Myriad Pro Light"/>
                <a:cs typeface="Myriad Pro Light"/>
                <a:sym typeface="Myriad Pro Semibold"/>
              </a:rPr>
              <a:t>git log</a:t>
            </a:r>
            <a:r>
              <a:rPr>
                <a:latin typeface="Myriad Pro Light"/>
                <a:ea typeface="Myriad Pro Light"/>
                <a:cs typeface="Myriad Pro Light"/>
                <a:sym typeface="Myriad Pro Semibold"/>
              </a:rPr>
              <a:t> </a:t>
            </a:r>
            <a:r>
              <a:rPr>
                <a:solidFill>
                  <a:schemeClr val="accent1">
                    <a:lumOff val="-13575"/>
                  </a:schemeClr>
                </a:solidFill>
                <a:latin typeface="Myriad Pro Light"/>
                <a:ea typeface="Myriad Pro Light"/>
                <a:cs typeface="Myriad Pro Light"/>
                <a:sym typeface="Myriad Pro Semibold"/>
              </a:rPr>
              <a:t>--graph --all</a:t>
            </a:r>
          </a:p>
        </p:txBody>
      </p:sp>
      <p:sp>
        <p:nvSpPr>
          <p:cNvPr id="574" name="Circle">
            <a:extLst>
              <a:ext uri="{C183D7F6-B498-43B3-948B-1728B52AA6E4}">
                <adec:decorative xmlns:adec="http://schemas.microsoft.com/office/drawing/2017/decorative" val="1"/>
              </a:ext>
            </a:extLst>
          </p:cNvPr>
          <p:cNvSpPr/>
          <p:nvPr/>
        </p:nvSpPr>
        <p:spPr>
          <a:xfrm>
            <a:off x="-75433" y="597423"/>
            <a:ext cx="1054101" cy="1054100"/>
          </a:xfrm>
          <a:prstGeom prst="ellipse">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5" name="Hand">
            <a:extLst>
              <a:ext uri="{C183D7F6-B498-43B3-948B-1728B52AA6E4}">
                <adec:decorative xmlns:adec="http://schemas.microsoft.com/office/drawing/2017/decorative" val="1"/>
              </a:ext>
            </a:extLst>
          </p:cNvPr>
          <p:cNvSpPr/>
          <p:nvPr/>
        </p:nvSpPr>
        <p:spPr>
          <a:xfrm>
            <a:off x="209317" y="775914"/>
            <a:ext cx="484601" cy="697118"/>
          </a:xfrm>
          <a:custGeom>
            <a:avLst/>
            <a:gdLst/>
            <a:ahLst/>
            <a:cxnLst>
              <a:cxn ang="0">
                <a:pos x="wd2" y="hd2"/>
              </a:cxn>
              <a:cxn ang="5400000">
                <a:pos x="wd2" y="hd2"/>
              </a:cxn>
              <a:cxn ang="10800000">
                <a:pos x="wd2" y="hd2"/>
              </a:cxn>
              <a:cxn ang="16200000">
                <a:pos x="wd2" y="hd2"/>
              </a:cxn>
            </a:cxnLst>
            <a:rect l="0" t="0" r="r" b="b"/>
            <a:pathLst>
              <a:path w="21054" h="21598" extrusionOk="0">
                <a:moveTo>
                  <a:pt x="9241" y="0"/>
                </a:moveTo>
                <a:cubicBezTo>
                  <a:pt x="8623" y="3"/>
                  <a:pt x="8010" y="322"/>
                  <a:pt x="8004" y="946"/>
                </a:cubicBezTo>
                <a:cubicBezTo>
                  <a:pt x="7999" y="1470"/>
                  <a:pt x="7929" y="8910"/>
                  <a:pt x="7929" y="8910"/>
                </a:cubicBezTo>
                <a:cubicBezTo>
                  <a:pt x="7929" y="8910"/>
                  <a:pt x="7499" y="8974"/>
                  <a:pt x="7399" y="8974"/>
                </a:cubicBezTo>
                <a:cubicBezTo>
                  <a:pt x="7399" y="8974"/>
                  <a:pt x="5801" y="2575"/>
                  <a:pt x="5675" y="1884"/>
                </a:cubicBezTo>
                <a:cubicBezTo>
                  <a:pt x="5460" y="700"/>
                  <a:pt x="3262" y="854"/>
                  <a:pt x="3420" y="2122"/>
                </a:cubicBezTo>
                <a:cubicBezTo>
                  <a:pt x="3487" y="2667"/>
                  <a:pt x="4637" y="9621"/>
                  <a:pt x="4637" y="9621"/>
                </a:cubicBezTo>
                <a:lnTo>
                  <a:pt x="4100" y="9812"/>
                </a:lnTo>
                <a:cubicBezTo>
                  <a:pt x="4100" y="9812"/>
                  <a:pt x="2546" y="6213"/>
                  <a:pt x="2124" y="5128"/>
                </a:cubicBezTo>
                <a:cubicBezTo>
                  <a:pt x="1683" y="3995"/>
                  <a:pt x="-325" y="4416"/>
                  <a:pt x="45" y="5576"/>
                </a:cubicBezTo>
                <a:cubicBezTo>
                  <a:pt x="204" y="6073"/>
                  <a:pt x="930" y="9056"/>
                  <a:pt x="1691" y="11289"/>
                </a:cubicBezTo>
                <a:cubicBezTo>
                  <a:pt x="1612" y="16115"/>
                  <a:pt x="3291" y="17160"/>
                  <a:pt x="3675" y="19027"/>
                </a:cubicBezTo>
                <a:cubicBezTo>
                  <a:pt x="3899" y="20117"/>
                  <a:pt x="3791" y="21598"/>
                  <a:pt x="3791" y="21598"/>
                </a:cubicBezTo>
                <a:lnTo>
                  <a:pt x="13296" y="21598"/>
                </a:lnTo>
                <a:cubicBezTo>
                  <a:pt x="13296" y="18355"/>
                  <a:pt x="17266" y="16479"/>
                  <a:pt x="18181" y="15015"/>
                </a:cubicBezTo>
                <a:cubicBezTo>
                  <a:pt x="18213" y="14964"/>
                  <a:pt x="19620" y="12585"/>
                  <a:pt x="20198" y="11608"/>
                </a:cubicBezTo>
                <a:cubicBezTo>
                  <a:pt x="20356" y="11341"/>
                  <a:pt x="20444" y="11057"/>
                  <a:pt x="20458" y="10768"/>
                </a:cubicBezTo>
                <a:cubicBezTo>
                  <a:pt x="20485" y="10213"/>
                  <a:pt x="20558" y="9282"/>
                  <a:pt x="20735" y="9028"/>
                </a:cubicBezTo>
                <a:cubicBezTo>
                  <a:pt x="21275" y="8248"/>
                  <a:pt x="21229" y="7659"/>
                  <a:pt x="19813" y="7927"/>
                </a:cubicBezTo>
                <a:cubicBezTo>
                  <a:pt x="18121" y="8247"/>
                  <a:pt x="17427" y="10409"/>
                  <a:pt x="17427" y="10409"/>
                </a:cubicBezTo>
                <a:lnTo>
                  <a:pt x="16041" y="12125"/>
                </a:lnTo>
                <a:lnTo>
                  <a:pt x="15280" y="12313"/>
                </a:lnTo>
                <a:lnTo>
                  <a:pt x="14521" y="9417"/>
                </a:lnTo>
                <a:cubicBezTo>
                  <a:pt x="14521" y="9417"/>
                  <a:pt x="14899" y="2984"/>
                  <a:pt x="15008" y="1961"/>
                </a:cubicBezTo>
                <a:cubicBezTo>
                  <a:pt x="15120" y="912"/>
                  <a:pt x="13017" y="708"/>
                  <a:pt x="12778" y="1791"/>
                </a:cubicBezTo>
                <a:cubicBezTo>
                  <a:pt x="12639" y="2422"/>
                  <a:pt x="11563" y="7848"/>
                  <a:pt x="11333" y="8824"/>
                </a:cubicBezTo>
                <a:lnTo>
                  <a:pt x="10797" y="8800"/>
                </a:lnTo>
                <a:cubicBezTo>
                  <a:pt x="10797" y="8800"/>
                  <a:pt x="10538" y="1503"/>
                  <a:pt x="10513" y="956"/>
                </a:cubicBezTo>
                <a:cubicBezTo>
                  <a:pt x="10483" y="313"/>
                  <a:pt x="9859" y="-2"/>
                  <a:pt x="9241" y="0"/>
                </a:cubicBezTo>
                <a:close/>
              </a:path>
            </a:pathLst>
          </a:custGeom>
          <a:solidFill>
            <a:srgbClr val="1C1C1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51</a:t>
            </a:fld>
            <a:endParaRPr/>
          </a:p>
        </p:txBody>
      </p:sp>
      <p:pic>
        <p:nvPicPr>
          <p:cNvPr id="577"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78"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9" name="Terminology: Remote repositories"/>
          <p:cNvSpPr txBox="1">
            <a:spLocks noGrp="1"/>
          </p:cNvSpPr>
          <p:nvPr>
            <p:ph type="title" idx="4294967295"/>
          </p:nvPr>
        </p:nvSpPr>
        <p:spPr>
          <a:xfrm>
            <a:off x="4290702" y="2117985"/>
            <a:ext cx="9396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Remote repositories</a:t>
            </a:r>
          </a:p>
        </p:txBody>
      </p:sp>
      <p:sp>
        <p:nvSpPr>
          <p:cNvPr id="581" name="Remote repositories are Git repositories that are not local to your computer. They’re often hosted on platforms like GitHub or GitLab.…"/>
          <p:cNvSpPr txBox="1"/>
          <p:nvPr/>
        </p:nvSpPr>
        <p:spPr>
          <a:xfrm>
            <a:off x="3438211" y="3362960"/>
            <a:ext cx="17507578" cy="711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rPr b="1"/>
              <a:t>Remote repositories</a:t>
            </a:r>
            <a:r>
              <a:t> are Git repositories that are not local to your computer. They’re often hosted on platforms like GitHub or GitLab.</a:t>
            </a:r>
          </a:p>
          <a:p>
            <a:pPr algn="l" defTabSz="457200">
              <a:spcBef>
                <a:spcPts val="4000"/>
              </a:spcBef>
              <a:defRPr sz="4000">
                <a:solidFill>
                  <a:srgbClr val="000000"/>
                </a:solidFill>
                <a:latin typeface="Myriad Pro"/>
                <a:ea typeface="Myriad Pro"/>
                <a:cs typeface="Myriad Pro"/>
                <a:sym typeface="Myriad Pro"/>
              </a:defRPr>
            </a:pPr>
            <a:r>
              <a:t>You can interact with remote repositories with</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clone</a:t>
            </a:r>
            <a:r>
              <a:t> to copy a remote repository to your own computer</a:t>
            </a:r>
          </a:p>
          <a:p>
            <a:pPr marL="508000" indent="-508000" algn="l" defTabSz="457200">
              <a:buSzPct val="123000"/>
              <a:buChar char="•"/>
              <a:defRPr sz="40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remote</a:t>
            </a:r>
            <a:r>
              <a:t> to configure a remote repository’s information locally</a:t>
            </a:r>
          </a:p>
          <a:p>
            <a:pPr marL="508000" indent="-508000" algn="l" defTabSz="457200">
              <a:buSzPct val="123000"/>
              <a:buChar char="•"/>
              <a:defRPr sz="40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fetch</a:t>
            </a:r>
            <a:r>
              <a:t> to get changes from a remote repository</a:t>
            </a:r>
          </a:p>
          <a:p>
            <a:pPr marL="508000" indent="-508000" algn="l" defTabSz="457200">
              <a:buSzPct val="123000"/>
              <a:buChar char="•"/>
              <a:defRPr sz="40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pull</a:t>
            </a:r>
            <a:r>
              <a:t> to get changes from a remote repository and merge them into your local repository</a:t>
            </a:r>
          </a:p>
          <a:p>
            <a:pPr marL="508000" indent="-508000" algn="l" defTabSz="457200">
              <a:buSzPct val="123000"/>
              <a:buChar char="•"/>
              <a:defRPr sz="4000">
                <a:solidFill>
                  <a:srgbClr val="000000"/>
                </a:solidFill>
                <a:latin typeface="Myriad Pro"/>
                <a:ea typeface="Myriad Pro"/>
                <a:cs typeface="Myriad Pro"/>
                <a:sym typeface="Myriad Pro"/>
              </a:defRPr>
            </a:pPr>
            <a:r>
              <a:rPr>
                <a:solidFill>
                  <a:srgbClr val="768D98"/>
                </a:solidFill>
                <a:latin typeface="Myriad Pro Light"/>
                <a:ea typeface="Myriad Pro Light"/>
                <a:cs typeface="Myriad Pro Light"/>
                <a:sym typeface="Myriad Pro Semibold"/>
              </a:rPr>
              <a:t>git push</a:t>
            </a:r>
            <a:r>
              <a:t> to upload changes from your local repository to a remote repository</a:t>
            </a:r>
          </a:p>
          <a:p>
            <a:pPr algn="l" defTabSz="457200">
              <a:spcBef>
                <a:spcPts val="2000"/>
              </a:spcBef>
              <a:defRPr sz="4000">
                <a:solidFill>
                  <a:srgbClr val="000000"/>
                </a:solidFill>
                <a:latin typeface="Myriad Pro"/>
                <a:ea typeface="Myriad Pro"/>
                <a:cs typeface="Myriad Pro"/>
                <a:sym typeface="Myriad Pro"/>
              </a:defRPr>
            </a:pPr>
            <a:r>
              <a:t>See the handout for more information.</a:t>
            </a:r>
          </a:p>
        </p:txBody>
      </p:sp>
    </p:spTree>
  </p:cSld>
  <p:clrMapOvr>
    <a:masterClrMapping/>
  </p:clrMapOvr>
  <mc:AlternateContent xmlns:mc="http://schemas.openxmlformats.org/markup-compatibility/2006" xmlns:p14="http://schemas.microsoft.com/office/powerpoint/2010/main">
    <mc:Choice Requires="p14">
      <p:transition spd="slow">
        <p:pull dir="r"/>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52</a:t>
            </a:fld>
            <a:endParaRPr/>
          </a:p>
        </p:txBody>
      </p:sp>
      <p:pic>
        <p:nvPicPr>
          <p:cNvPr id="583"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84"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5" name="Terminology: Remote repositories"/>
          <p:cNvSpPr txBox="1">
            <a:spLocks noGrp="1"/>
          </p:cNvSpPr>
          <p:nvPr>
            <p:ph type="title" idx="4294967295"/>
          </p:nvPr>
        </p:nvSpPr>
        <p:spPr>
          <a:xfrm>
            <a:off x="4290702" y="2117985"/>
            <a:ext cx="9396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Remote repositories</a:t>
            </a:r>
          </a:p>
        </p:txBody>
      </p:sp>
      <p:sp>
        <p:nvSpPr>
          <p:cNvPr id="587" name="Remote repository hosts often add features that are not a part of Git itself. These include such features as…"/>
          <p:cNvSpPr txBox="1"/>
          <p:nvPr/>
        </p:nvSpPr>
        <p:spPr>
          <a:xfrm>
            <a:off x="3438211" y="3362960"/>
            <a:ext cx="17507578" cy="797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Remote repository hosts often add features that are not a part of Git itself. These include such features as</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rPr b="1"/>
              <a:t>Issues</a:t>
            </a:r>
            <a:r>
              <a:t>, which allow users to ask questions or report problems</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rPr b="1"/>
              <a:t>Pull requests</a:t>
            </a:r>
            <a:r>
              <a:t>, which allow users to suggest changes</a:t>
            </a:r>
          </a:p>
          <a:p>
            <a:pPr marL="1117600" lvl="1" indent="-508000" algn="l" defTabSz="457200">
              <a:spcBef>
                <a:spcPts val="1000"/>
              </a:spcBef>
              <a:buSzPct val="123000"/>
              <a:buChar char="•"/>
              <a:defRPr sz="4000">
                <a:solidFill>
                  <a:srgbClr val="000000"/>
                </a:solidFill>
                <a:latin typeface="Myriad Pro"/>
                <a:ea typeface="Myriad Pro"/>
                <a:cs typeface="Myriad Pro"/>
                <a:sym typeface="Myriad Pro"/>
              </a:defRPr>
            </a:pPr>
            <a:r>
              <a:t>These are important when working with others; generally, only a limited set of users is allowed to write to the repository itself</a:t>
            </a:r>
          </a:p>
          <a:p>
            <a:pPr marL="1117600" lvl="1" indent="-508000" algn="l" defTabSz="457200">
              <a:spcBef>
                <a:spcPts val="1000"/>
              </a:spcBef>
              <a:buSzPct val="123000"/>
              <a:buChar char="•"/>
              <a:defRPr sz="4000">
                <a:solidFill>
                  <a:srgbClr val="000000"/>
                </a:solidFill>
                <a:latin typeface="Myriad Pro"/>
                <a:ea typeface="Myriad Pro"/>
                <a:cs typeface="Myriad Pro"/>
                <a:sym typeface="Myriad Pro"/>
              </a:defRPr>
            </a:pPr>
            <a:r>
              <a:t>Other users first make a copy, then make changes on their copy, then suggest the changes to the maintainers of the original repository</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rPr b="1"/>
              <a:t>Continuous integration and continuous delivery</a:t>
            </a:r>
            <a:r>
              <a:t> (build and test suites that run every time the repository is updated)</a:t>
            </a:r>
          </a:p>
          <a:p>
            <a:pPr marL="508000" indent="-508000" algn="l" defTabSz="457200">
              <a:spcBef>
                <a:spcPts val="2000"/>
              </a:spcBef>
              <a:buSzPct val="123000"/>
              <a:buChar char="•"/>
              <a:defRPr sz="4000">
                <a:solidFill>
                  <a:srgbClr val="000000"/>
                </a:solidFill>
                <a:latin typeface="Myriad Pro"/>
                <a:ea typeface="Myriad Pro"/>
                <a:cs typeface="Myriad Pro"/>
                <a:sym typeface="Myriad Pro"/>
              </a:defRPr>
            </a:pPr>
            <a:r>
              <a:rPr b="1"/>
              <a:t>Machine learning-driven security reviews</a:t>
            </a:r>
            <a:r>
              <a:t> (a recent development)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87">
                                            <p:txEl>
                                              <p:pRg st="1" end="1"/>
                                            </p:txEl>
                                          </p:spTgt>
                                        </p:tgtEl>
                                        <p:attrNameLst>
                                          <p:attrName>style.visibility</p:attrName>
                                        </p:attrNameLst>
                                      </p:cBhvr>
                                      <p:to>
                                        <p:strVal val="visible"/>
                                      </p:to>
                                    </p:set>
                                    <p:anim calcmode="lin" valueType="num">
                                      <p:cBhvr>
                                        <p:cTn id="7" dur="1000" fill="hold"/>
                                        <p:tgtEl>
                                          <p:spTgt spid="587">
                                            <p:txEl>
                                              <p:pRg st="1" end="1"/>
                                            </p:txEl>
                                          </p:spTgt>
                                        </p:tgtEl>
                                        <p:attrNameLst>
                                          <p:attrName>ppt_x</p:attrName>
                                        </p:attrNameLst>
                                      </p:cBhvr>
                                      <p:tavLst>
                                        <p:tav tm="0">
                                          <p:val>
                                            <p:strVal val="0-#ppt_w/2"/>
                                          </p:val>
                                        </p:tav>
                                        <p:tav tm="100000">
                                          <p:val>
                                            <p:strVal val="#ppt_x"/>
                                          </p:val>
                                        </p:tav>
                                      </p:tavLst>
                                    </p:anim>
                                    <p:anim calcmode="lin" valueType="num">
                                      <p:cBhvr>
                                        <p:cTn id="8" dur="1000" fill="hold"/>
                                        <p:tgtEl>
                                          <p:spTgt spid="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587">
                                            <p:txEl>
                                              <p:pRg st="2" end="2"/>
                                            </p:txEl>
                                          </p:spTgt>
                                        </p:tgtEl>
                                        <p:attrNameLst>
                                          <p:attrName>style.visibility</p:attrName>
                                        </p:attrNameLst>
                                      </p:cBhvr>
                                      <p:to>
                                        <p:strVal val="visible"/>
                                      </p:to>
                                    </p:set>
                                    <p:anim calcmode="lin" valueType="num">
                                      <p:cBhvr>
                                        <p:cTn id="13" dur="1000" fill="hold"/>
                                        <p:tgtEl>
                                          <p:spTgt spid="587">
                                            <p:txEl>
                                              <p:pRg st="2" end="2"/>
                                            </p:txEl>
                                          </p:spTgt>
                                        </p:tgtEl>
                                        <p:attrNameLst>
                                          <p:attrName>ppt_x</p:attrName>
                                        </p:attrNameLst>
                                      </p:cBhvr>
                                      <p:tavLst>
                                        <p:tav tm="0">
                                          <p:val>
                                            <p:strVal val="0-#ppt_w/2"/>
                                          </p:val>
                                        </p:tav>
                                        <p:tav tm="100000">
                                          <p:val>
                                            <p:strVal val="#ppt_x"/>
                                          </p:val>
                                        </p:tav>
                                      </p:tavLst>
                                    </p:anim>
                                    <p:anim calcmode="lin" valueType="num">
                                      <p:cBhvr>
                                        <p:cTn id="14" dur="1000" fill="hold"/>
                                        <p:tgtEl>
                                          <p:spTgt spid="587">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1" nodeType="withEffect">
                                  <p:stCondLst>
                                    <p:cond delay="0"/>
                                  </p:stCondLst>
                                  <p:iterate>
                                    <p:tmAbs val="0"/>
                                  </p:iterate>
                                  <p:childTnLst>
                                    <p:set>
                                      <p:cBhvr>
                                        <p:cTn id="16" fill="hold"/>
                                        <p:tgtEl>
                                          <p:spTgt spid="587">
                                            <p:txEl>
                                              <p:pRg st="3" end="3"/>
                                            </p:txEl>
                                          </p:spTgt>
                                        </p:tgtEl>
                                        <p:attrNameLst>
                                          <p:attrName>style.visibility</p:attrName>
                                        </p:attrNameLst>
                                      </p:cBhvr>
                                      <p:to>
                                        <p:strVal val="visible"/>
                                      </p:to>
                                    </p:set>
                                    <p:anim calcmode="lin" valueType="num">
                                      <p:cBhvr>
                                        <p:cTn id="17" dur="1000" fill="hold"/>
                                        <p:tgtEl>
                                          <p:spTgt spid="587">
                                            <p:txEl>
                                              <p:pRg st="3" end="3"/>
                                            </p:txEl>
                                          </p:spTgt>
                                        </p:tgtEl>
                                        <p:attrNameLst>
                                          <p:attrName>ppt_x</p:attrName>
                                        </p:attrNameLst>
                                      </p:cBhvr>
                                      <p:tavLst>
                                        <p:tav tm="0">
                                          <p:val>
                                            <p:strVal val="0-#ppt_w/2"/>
                                          </p:val>
                                        </p:tav>
                                        <p:tav tm="100000">
                                          <p:val>
                                            <p:strVal val="#ppt_x"/>
                                          </p:val>
                                        </p:tav>
                                      </p:tavLst>
                                    </p:anim>
                                    <p:anim calcmode="lin" valueType="num">
                                      <p:cBhvr>
                                        <p:cTn id="18" dur="1000" fill="hold"/>
                                        <p:tgtEl>
                                          <p:spTgt spid="587">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iterate>
                                    <p:tmAbs val="0"/>
                                  </p:iterate>
                                  <p:childTnLst>
                                    <p:set>
                                      <p:cBhvr>
                                        <p:cTn id="20" fill="hold"/>
                                        <p:tgtEl>
                                          <p:spTgt spid="587">
                                            <p:txEl>
                                              <p:pRg st="4" end="4"/>
                                            </p:txEl>
                                          </p:spTgt>
                                        </p:tgtEl>
                                        <p:attrNameLst>
                                          <p:attrName>style.visibility</p:attrName>
                                        </p:attrNameLst>
                                      </p:cBhvr>
                                      <p:to>
                                        <p:strVal val="visible"/>
                                      </p:to>
                                    </p:set>
                                    <p:anim calcmode="lin" valueType="num">
                                      <p:cBhvr>
                                        <p:cTn id="21" dur="1000" fill="hold"/>
                                        <p:tgtEl>
                                          <p:spTgt spid="587">
                                            <p:txEl>
                                              <p:pRg st="4" end="4"/>
                                            </p:txEl>
                                          </p:spTgt>
                                        </p:tgtEl>
                                        <p:attrNameLst>
                                          <p:attrName>ppt_x</p:attrName>
                                        </p:attrNameLst>
                                      </p:cBhvr>
                                      <p:tavLst>
                                        <p:tav tm="0">
                                          <p:val>
                                            <p:strVal val="0-#ppt_w/2"/>
                                          </p:val>
                                        </p:tav>
                                        <p:tav tm="100000">
                                          <p:val>
                                            <p:strVal val="#ppt_x"/>
                                          </p:val>
                                        </p:tav>
                                      </p:tavLst>
                                    </p:anim>
                                    <p:anim calcmode="lin" valueType="num">
                                      <p:cBhvr>
                                        <p:cTn id="22" dur="1000" fill="hold"/>
                                        <p:tgtEl>
                                          <p:spTgt spid="5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587">
                                            <p:txEl>
                                              <p:pRg st="5" end="5"/>
                                            </p:txEl>
                                          </p:spTgt>
                                        </p:tgtEl>
                                        <p:attrNameLst>
                                          <p:attrName>style.visibility</p:attrName>
                                        </p:attrNameLst>
                                      </p:cBhvr>
                                      <p:to>
                                        <p:strVal val="visible"/>
                                      </p:to>
                                    </p:set>
                                    <p:anim calcmode="lin" valueType="num">
                                      <p:cBhvr>
                                        <p:cTn id="27" dur="1000" fill="hold"/>
                                        <p:tgtEl>
                                          <p:spTgt spid="587">
                                            <p:txEl>
                                              <p:pRg st="5" end="5"/>
                                            </p:txEl>
                                          </p:spTgt>
                                        </p:tgtEl>
                                        <p:attrNameLst>
                                          <p:attrName>ppt_x</p:attrName>
                                        </p:attrNameLst>
                                      </p:cBhvr>
                                      <p:tavLst>
                                        <p:tav tm="0">
                                          <p:val>
                                            <p:strVal val="0-#ppt_w/2"/>
                                          </p:val>
                                        </p:tav>
                                        <p:tav tm="100000">
                                          <p:val>
                                            <p:strVal val="#ppt_x"/>
                                          </p:val>
                                        </p:tav>
                                      </p:tavLst>
                                    </p:anim>
                                    <p:anim calcmode="lin" valueType="num">
                                      <p:cBhvr>
                                        <p:cTn id="28" dur="1000" fill="hold"/>
                                        <p:tgtEl>
                                          <p:spTgt spid="5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1" nodeType="clickEffect">
                                  <p:stCondLst>
                                    <p:cond delay="0"/>
                                  </p:stCondLst>
                                  <p:iterate>
                                    <p:tmAbs val="0"/>
                                  </p:iterate>
                                  <p:childTnLst>
                                    <p:set>
                                      <p:cBhvr>
                                        <p:cTn id="32" fill="hold"/>
                                        <p:tgtEl>
                                          <p:spTgt spid="587">
                                            <p:txEl>
                                              <p:pRg st="6" end="6"/>
                                            </p:txEl>
                                          </p:spTgt>
                                        </p:tgtEl>
                                        <p:attrNameLst>
                                          <p:attrName>style.visibility</p:attrName>
                                        </p:attrNameLst>
                                      </p:cBhvr>
                                      <p:to>
                                        <p:strVal val="visible"/>
                                      </p:to>
                                    </p:set>
                                    <p:anim calcmode="lin" valueType="num">
                                      <p:cBhvr>
                                        <p:cTn id="33" dur="1000" fill="hold"/>
                                        <p:tgtEl>
                                          <p:spTgt spid="587">
                                            <p:txEl>
                                              <p:pRg st="6" end="6"/>
                                            </p:txEl>
                                          </p:spTgt>
                                        </p:tgtEl>
                                        <p:attrNameLst>
                                          <p:attrName>ppt_x</p:attrName>
                                        </p:attrNameLst>
                                      </p:cBhvr>
                                      <p:tavLst>
                                        <p:tav tm="0">
                                          <p:val>
                                            <p:strVal val="0-#ppt_w/2"/>
                                          </p:val>
                                        </p:tav>
                                        <p:tav tm="100000">
                                          <p:val>
                                            <p:strVal val="#ppt_x"/>
                                          </p:val>
                                        </p:tav>
                                      </p:tavLst>
                                    </p:anim>
                                    <p:anim calcmode="lin" valueType="num">
                                      <p:cBhvr>
                                        <p:cTn id="34" dur="1000" fill="hold"/>
                                        <p:tgtEl>
                                          <p:spTgt spid="58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1" build="p"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53</a:t>
            </a:fld>
            <a:endParaRPr/>
          </a:p>
        </p:txBody>
      </p:sp>
      <p:pic>
        <p:nvPicPr>
          <p:cNvPr id="589"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90"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1" name="Terminology: Remote repositories"/>
          <p:cNvSpPr txBox="1">
            <a:spLocks noGrp="1"/>
          </p:cNvSpPr>
          <p:nvPr>
            <p:ph type="title" idx="4294967295"/>
          </p:nvPr>
        </p:nvSpPr>
        <p:spPr>
          <a:xfrm>
            <a:off x="4290702" y="2117985"/>
            <a:ext cx="9396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Remote repositories</a:t>
            </a:r>
          </a:p>
        </p:txBody>
      </p:sp>
      <p:pic>
        <p:nvPicPr>
          <p:cNvPr id="593" name="pr.png" descr="Screenshot showing an example of a pull request on GitHub, illustrative of the features provided by remote repository hosts"/>
          <p:cNvPicPr>
            <a:picLocks noChangeAspect="1"/>
          </p:cNvPicPr>
          <p:nvPr/>
        </p:nvPicPr>
        <p:blipFill>
          <a:blip r:embed="rId3"/>
          <a:stretch>
            <a:fillRect/>
          </a:stretch>
        </p:blipFill>
        <p:spPr>
          <a:xfrm>
            <a:off x="1431943" y="3418539"/>
            <a:ext cx="11963401" cy="12395201"/>
          </a:xfrm>
          <a:prstGeom prst="rect">
            <a:avLst/>
          </a:prstGeom>
          <a:ln w="12700">
            <a:miter lim="400000"/>
          </a:ln>
          <a:effectLst>
            <a:outerShdw blurRad="431800" dist="25400" dir="5400000" rotWithShape="0">
              <a:srgbClr val="000000">
                <a:alpha val="11659"/>
              </a:srgbClr>
            </a:outerShdw>
          </a:effectLst>
        </p:spPr>
      </p:pic>
      <p:pic>
        <p:nvPicPr>
          <p:cNvPr id="594" name="issue.png" descr="Screenshot showing an example of an issue on GitHub, illustrative of the features provided by remote repository hosts"/>
          <p:cNvPicPr>
            <a:picLocks noChangeAspect="1"/>
          </p:cNvPicPr>
          <p:nvPr/>
        </p:nvPicPr>
        <p:blipFill>
          <a:blip r:embed="rId4"/>
          <a:stretch>
            <a:fillRect/>
          </a:stretch>
        </p:blipFill>
        <p:spPr>
          <a:xfrm>
            <a:off x="10965467" y="5358825"/>
            <a:ext cx="11963401" cy="12395201"/>
          </a:xfrm>
          <a:prstGeom prst="rect">
            <a:avLst/>
          </a:prstGeom>
          <a:ln w="12700">
            <a:miter lim="400000"/>
          </a:ln>
          <a:effectLst>
            <a:outerShdw blurRad="431800" dist="25400" dir="5400000" rotWithShape="0">
              <a:srgbClr val="000000">
                <a:alpha val="11659"/>
              </a:srgbClr>
            </a:outerShdw>
          </a:effectLst>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94"/>
                                        </p:tgtEl>
                                        <p:attrNameLst>
                                          <p:attrName>style.visibility</p:attrName>
                                        </p:attrNameLst>
                                      </p:cBhvr>
                                      <p:to>
                                        <p:strVal val="visible"/>
                                      </p:to>
                                    </p:set>
                                    <p:anim calcmode="lin" valueType="num">
                                      <p:cBhvr>
                                        <p:cTn id="7" dur="1000" fill="hold"/>
                                        <p:tgtEl>
                                          <p:spTgt spid="594"/>
                                        </p:tgtEl>
                                        <p:attrNameLst>
                                          <p:attrName>ppt_x</p:attrName>
                                        </p:attrNameLst>
                                      </p:cBhvr>
                                      <p:tavLst>
                                        <p:tav tm="0">
                                          <p:val>
                                            <p:strVal val="#ppt_x"/>
                                          </p:val>
                                        </p:tav>
                                        <p:tav tm="100000">
                                          <p:val>
                                            <p:strVal val="#ppt_x"/>
                                          </p:val>
                                        </p:tav>
                                      </p:tavLst>
                                    </p:anim>
                                    <p:anim calcmode="lin" valueType="num">
                                      <p:cBhvr>
                                        <p:cTn id="8" dur="1000" fill="hold"/>
                                        <p:tgtEl>
                                          <p:spTgt spid="5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54</a:t>
            </a:fld>
            <a:endParaRPr/>
          </a:p>
        </p:txBody>
      </p:sp>
      <p:pic>
        <p:nvPicPr>
          <p:cNvPr id="596"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597"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8" name="Terminology: Remote repositories"/>
          <p:cNvSpPr txBox="1">
            <a:spLocks noGrp="1"/>
          </p:cNvSpPr>
          <p:nvPr>
            <p:ph type="title" idx="4294967295"/>
          </p:nvPr>
        </p:nvSpPr>
        <p:spPr>
          <a:xfrm>
            <a:off x="4290702" y="2117985"/>
            <a:ext cx="939673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Remote repositories</a:t>
            </a:r>
          </a:p>
        </p:txBody>
      </p:sp>
      <p:sp>
        <p:nvSpPr>
          <p:cNvPr id="600" name="The Center for High Performance Computing has a GitLab instance (gitlab.chpc.utah.edu) that you can use for your projects. It uses your University of Utah credentials. You need to be on the university’s network to use it, so you will need to use the univ"/>
          <p:cNvSpPr txBox="1"/>
          <p:nvPr/>
        </p:nvSpPr>
        <p:spPr>
          <a:xfrm>
            <a:off x="3438211" y="3362960"/>
            <a:ext cx="17507578"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The Center for High Performance Computing has a GitLab instance (</a:t>
            </a:r>
            <a:r>
              <a:rPr u="sng">
                <a:hlinkClick r:id="rId3"/>
              </a:rPr>
              <a:t>gitlab.chpc.utah.edu</a:t>
            </a:r>
            <a:r>
              <a:t>) that you can use for your projects. It uses your University of Utah credentials. You need to be on the university’s network to use it, so you will need to use the university’s VPN from anywhere off-campus.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lide Number"/>
          <p:cNvSpPr txBox="1">
            <a:spLocks noGrp="1"/>
          </p:cNvSpPr>
          <p:nvPr>
            <p:ph type="sldNum" sz="quarter" idx="4294967295"/>
          </p:nvPr>
        </p:nvSpPr>
        <p:spPr>
          <a:xfrm>
            <a:off x="1197197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55</a:t>
            </a:fld>
            <a:endParaRPr/>
          </a:p>
        </p:txBody>
      </p:sp>
      <p:pic>
        <p:nvPicPr>
          <p:cNvPr id="602"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sp>
        <p:nvSpPr>
          <p:cNvPr id="2" name="Title 1">
            <a:extLst>
              <a:ext uri="{FF2B5EF4-FFF2-40B4-BE49-F238E27FC236}">
                <a16:creationId xmlns:a16="http://schemas.microsoft.com/office/drawing/2014/main" id="{ACD27E07-6192-F923-E83A-C3D80B65610B}"/>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End of main course content</a:t>
            </a:r>
          </a:p>
        </p:txBody>
      </p:sp>
      <p:sp>
        <p:nvSpPr>
          <p:cNvPr id="604" name="You now know enough about Git to use it for your projects!…"/>
          <p:cNvSpPr txBox="1"/>
          <p:nvPr/>
        </p:nvSpPr>
        <p:spPr>
          <a:xfrm>
            <a:off x="6770618" y="4851400"/>
            <a:ext cx="10842763" cy="401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5400">
                <a:solidFill>
                  <a:srgbClr val="FFFFFF"/>
                </a:solidFill>
                <a:latin typeface="Myriad Pro Light"/>
                <a:ea typeface="Myriad Pro Light"/>
                <a:cs typeface="Myriad Pro Light"/>
                <a:sym typeface="Myriad Pro Semibold"/>
              </a:defRPr>
            </a:pPr>
            <a:r>
              <a:t>You now know enough about Git to use it for your projects!</a:t>
            </a:r>
          </a:p>
          <a:p>
            <a:pPr defTabSz="457200">
              <a:spcBef>
                <a:spcPts val="4000"/>
              </a:spcBef>
              <a:defRPr sz="4000">
                <a:solidFill>
                  <a:srgbClr val="FFFFFF"/>
                </a:solidFill>
                <a:latin typeface="Myriad Pro"/>
                <a:ea typeface="Myriad Pro"/>
                <a:cs typeface="Myriad Pro"/>
                <a:sym typeface="Myriad Pro"/>
              </a:defRPr>
            </a:pPr>
            <a:r>
              <a:t>We’ll continue with a few more topics, but we will likely not have time for hands-on exercises. Please refer to the handout for examples of commands.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56</a:t>
            </a:fld>
            <a:endParaRPr/>
          </a:p>
        </p:txBody>
      </p:sp>
      <p:pic>
        <p:nvPicPr>
          <p:cNvPr id="606"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07"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8" name="Terminology: Stash"/>
          <p:cNvSpPr txBox="1">
            <a:spLocks noGrp="1"/>
          </p:cNvSpPr>
          <p:nvPr>
            <p:ph type="title" idx="4294967295"/>
          </p:nvPr>
        </p:nvSpPr>
        <p:spPr>
          <a:xfrm>
            <a:off x="4290702" y="2117985"/>
            <a:ext cx="536829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Stash</a:t>
            </a:r>
          </a:p>
        </p:txBody>
      </p:sp>
      <p:sp>
        <p:nvSpPr>
          <p:cNvPr id="610" name="You can stash changes (your working tree and index) in the stash. This is useful to clear out changes you don’t need right now but may need at some point. You might use this, for example, when you need a “clean” working tree or index.…"/>
          <p:cNvSpPr txBox="1"/>
          <p:nvPr/>
        </p:nvSpPr>
        <p:spPr>
          <a:xfrm>
            <a:off x="3438211" y="3362960"/>
            <a:ext cx="17507578"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You can </a:t>
            </a:r>
            <a:r>
              <a:rPr i="1"/>
              <a:t>stash</a:t>
            </a:r>
            <a:r>
              <a:t> changes (your working tree and index) in the </a:t>
            </a:r>
            <a:r>
              <a:rPr b="1"/>
              <a:t>stash</a:t>
            </a:r>
            <a:r>
              <a:t>. This is useful to clear out changes you don’t need </a:t>
            </a:r>
            <a:r>
              <a:rPr i="1"/>
              <a:t>right now</a:t>
            </a:r>
            <a:r>
              <a:t> but may need at some point. You might use this, for example, when you need a “clean” working tree or index.</a:t>
            </a:r>
          </a:p>
          <a:p>
            <a:pPr algn="l" defTabSz="457200">
              <a:spcBef>
                <a:spcPts val="4000"/>
              </a:spcBef>
              <a:defRPr sz="4000">
                <a:solidFill>
                  <a:srgbClr val="000000"/>
                </a:solidFill>
                <a:latin typeface="Myriad Pro"/>
                <a:ea typeface="Myriad Pro"/>
                <a:cs typeface="Myriad Pro"/>
                <a:sym typeface="Myriad Pro"/>
              </a:defRPr>
            </a:pPr>
            <a:r>
              <a:t>You could also make a commit on a new branch, then come back to that branch later if you wanted to incorporate your changes into a different branch.</a:t>
            </a:r>
          </a:p>
          <a:p>
            <a:pPr algn="l" defTabSz="457200">
              <a:spcBef>
                <a:spcPts val="4000"/>
              </a:spcBef>
              <a:defRPr sz="4000">
                <a:solidFill>
                  <a:srgbClr val="000000"/>
                </a:solidFill>
                <a:latin typeface="Myriad Pro"/>
                <a:ea typeface="Myriad Pro"/>
                <a:cs typeface="Myriad Pro"/>
                <a:sym typeface="Myriad Pro"/>
              </a:defRPr>
            </a:pPr>
            <a:r>
              <a:t>Examples of using </a:t>
            </a:r>
            <a:r>
              <a:rPr>
                <a:solidFill>
                  <a:srgbClr val="768D98"/>
                </a:solidFill>
                <a:latin typeface="Myriad Pro Light"/>
                <a:ea typeface="Myriad Pro Light"/>
                <a:cs typeface="Myriad Pro Light"/>
                <a:sym typeface="Myriad Pro Semibold"/>
              </a:rPr>
              <a:t>git stash</a:t>
            </a:r>
            <a:r>
              <a:t> are provided in the handout.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57</a:t>
            </a:fld>
            <a:endParaRPr/>
          </a:p>
        </p:txBody>
      </p:sp>
      <p:pic>
        <p:nvPicPr>
          <p:cNvPr id="612"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13"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4" name="Terminology: Submodules"/>
          <p:cNvSpPr txBox="1">
            <a:spLocks noGrp="1"/>
          </p:cNvSpPr>
          <p:nvPr>
            <p:ph type="title" idx="4294967295"/>
          </p:nvPr>
        </p:nvSpPr>
        <p:spPr>
          <a:xfrm>
            <a:off x="4290702" y="2117985"/>
            <a:ext cx="731266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Submodules</a:t>
            </a:r>
          </a:p>
        </p:txBody>
      </p:sp>
      <p:sp>
        <p:nvSpPr>
          <p:cNvPr id="616" name="A submodule is another Git repository that you include as part of your repository. This is the preferred way to refer to other projects, as it allows you to reference specific commits in another project (without including the contents of the other reposi"/>
          <p:cNvSpPr txBox="1"/>
          <p:nvPr/>
        </p:nvSpPr>
        <p:spPr>
          <a:xfrm>
            <a:off x="3438211" y="3362960"/>
            <a:ext cx="17507578"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A </a:t>
            </a:r>
            <a:r>
              <a:rPr b="1"/>
              <a:t>submodule</a:t>
            </a:r>
            <a:r>
              <a:t> is another Git repository that you include as part of your repository. This is the preferred way to refer to other projects, as it allows you to reference specific commits in another project (without including the contents of the other repository in your own).</a:t>
            </a:r>
          </a:p>
        </p:txBody>
      </p:sp>
      <p:pic>
        <p:nvPicPr>
          <p:cNvPr id="617" name="Image" descr="Image showing a puzzle with a missing piece, representing a Git submodule"/>
          <p:cNvPicPr>
            <a:picLocks noChangeAspect="1"/>
          </p:cNvPicPr>
          <p:nvPr/>
        </p:nvPicPr>
        <p:blipFill>
          <a:blip r:embed="rId3"/>
          <a:stretch>
            <a:fillRect/>
          </a:stretch>
        </p:blipFill>
        <p:spPr>
          <a:xfrm>
            <a:off x="3438211" y="6844392"/>
            <a:ext cx="17507578" cy="11671718"/>
          </a:xfrm>
          <a:prstGeom prst="rect">
            <a:avLst/>
          </a:prstGeom>
          <a:ln w="12700">
            <a:miter lim="400000"/>
          </a:ln>
        </p:spPr>
      </p:pic>
      <p:sp>
        <p:nvSpPr>
          <p:cNvPr id="618" name="Image credit: Pierre Bamin on Unsplash…"/>
          <p:cNvSpPr txBox="1"/>
          <p:nvPr/>
        </p:nvSpPr>
        <p:spPr>
          <a:xfrm>
            <a:off x="10046974" y="5922826"/>
            <a:ext cx="10898815"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r" defTabSz="457200">
              <a:defRPr sz="2500" i="1">
                <a:solidFill>
                  <a:srgbClr val="000000"/>
                </a:solidFill>
                <a:latin typeface="Myriad Pro"/>
                <a:ea typeface="Myriad Pro"/>
                <a:cs typeface="Myriad Pro"/>
                <a:sym typeface="Myriad Pro"/>
              </a:defRPr>
            </a:pPr>
            <a:r>
              <a:rPr b="1"/>
              <a:t>Image credit:</a:t>
            </a:r>
            <a:r>
              <a:t> </a:t>
            </a:r>
            <a:r>
              <a:rPr i="0"/>
              <a:t>Pierre Bamin</a:t>
            </a:r>
            <a:r>
              <a:t> on Unsplash</a:t>
            </a:r>
          </a:p>
          <a:p>
            <a:pPr algn="r" defTabSz="457200">
              <a:defRPr sz="2500" i="1">
                <a:solidFill>
                  <a:srgbClr val="000000"/>
                </a:solidFill>
                <a:latin typeface="Myriad Pro"/>
                <a:ea typeface="Myriad Pro"/>
                <a:cs typeface="Myriad Pro"/>
                <a:sym typeface="Myriad Pro"/>
              </a:defRPr>
            </a:pPr>
            <a:r>
              <a:t>Unsplash License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58</a:t>
            </a:fld>
            <a:endParaRPr/>
          </a:p>
        </p:txBody>
      </p:sp>
      <p:pic>
        <p:nvPicPr>
          <p:cNvPr id="620"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21"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2" name="Terminology: Large File Storage (LFS)"/>
          <p:cNvSpPr txBox="1">
            <a:spLocks noGrp="1"/>
          </p:cNvSpPr>
          <p:nvPr>
            <p:ph type="title" idx="4294967295"/>
          </p:nvPr>
        </p:nvSpPr>
        <p:spPr>
          <a:xfrm>
            <a:off x="4290702" y="2117985"/>
            <a:ext cx="1025969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Large File Storage (LFS)</a:t>
            </a:r>
          </a:p>
        </p:txBody>
      </p:sp>
      <p:sp>
        <p:nvSpPr>
          <p:cNvPr id="624" name="Git LFS is an extension used for versioning large files. It uses “text pointers inside Git,” while the actual files are stored elsewhere. It’s used to keep repositories (relatively) small.…"/>
          <p:cNvSpPr txBox="1"/>
          <p:nvPr/>
        </p:nvSpPr>
        <p:spPr>
          <a:xfrm>
            <a:off x="3438211" y="3362960"/>
            <a:ext cx="17507578" cy="650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rPr b="1"/>
              <a:t>Git LFS</a:t>
            </a:r>
            <a:r>
              <a:t> is an extension used for versioning large files. It uses “text pointers inside Git,” while the actual files are stored elsewhere. It’s used to keep repositories (relatively) small.</a:t>
            </a:r>
          </a:p>
          <a:p>
            <a:pPr algn="l" defTabSz="457200">
              <a:spcBef>
                <a:spcPts val="4000"/>
              </a:spcBef>
              <a:defRPr sz="4000">
                <a:solidFill>
                  <a:srgbClr val="000000"/>
                </a:solidFill>
                <a:latin typeface="Myriad Pro"/>
                <a:ea typeface="Myriad Pro"/>
                <a:cs typeface="Myriad Pro"/>
                <a:sym typeface="Myriad Pro"/>
              </a:defRPr>
            </a:pPr>
            <a:r>
              <a:t>One reason to do this is so that users don’t need to download every past version of large files when they </a:t>
            </a:r>
            <a:r>
              <a:rPr>
                <a:solidFill>
                  <a:srgbClr val="768D98"/>
                </a:solidFill>
                <a:latin typeface="Myriad Pro Light"/>
                <a:ea typeface="Myriad Pro Light"/>
                <a:cs typeface="Myriad Pro Light"/>
                <a:sym typeface="Myriad Pro Semibold"/>
              </a:rPr>
              <a:t>clone</a:t>
            </a:r>
            <a:r>
              <a:t> your project. (If you have a 20 GB file with 5 revisions, that’d be100 GB to download—and most of your users probably wouldn’t care about the 80 GB of old content that has since been updated.)</a:t>
            </a:r>
          </a:p>
          <a:p>
            <a:pPr algn="l" defTabSz="457200">
              <a:spcBef>
                <a:spcPts val="4000"/>
              </a:spcBef>
              <a:defRPr sz="4000">
                <a:solidFill>
                  <a:srgbClr val="000000"/>
                </a:solidFill>
                <a:latin typeface="Myriad Pro"/>
                <a:ea typeface="Myriad Pro"/>
                <a:cs typeface="Myriad Pro"/>
                <a:sym typeface="Myriad Pro"/>
              </a:defRPr>
            </a:pPr>
            <a:r>
              <a:t>Note that hosts like GitHub will </a:t>
            </a:r>
            <a:r>
              <a:rPr i="1"/>
              <a:t>reject</a:t>
            </a:r>
            <a:r>
              <a:t> larger files (as of Fall 2024, GitHub “blocks files larger than 100 MB” and warns about files larger than 50 MB.)</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24">
                                            <p:txEl>
                                              <p:pRg st="1" end="1"/>
                                            </p:txEl>
                                          </p:spTgt>
                                        </p:tgtEl>
                                        <p:attrNameLst>
                                          <p:attrName>style.visibility</p:attrName>
                                        </p:attrNameLst>
                                      </p:cBhvr>
                                      <p:to>
                                        <p:strVal val="visible"/>
                                      </p:to>
                                    </p:set>
                                    <p:anim calcmode="lin" valueType="num">
                                      <p:cBhvr>
                                        <p:cTn id="7" dur="1000" fill="hold"/>
                                        <p:tgtEl>
                                          <p:spTgt spid="624">
                                            <p:txEl>
                                              <p:pRg st="1" end="1"/>
                                            </p:txEl>
                                          </p:spTgt>
                                        </p:tgtEl>
                                        <p:attrNameLst>
                                          <p:attrName>ppt_x</p:attrName>
                                        </p:attrNameLst>
                                      </p:cBhvr>
                                      <p:tavLst>
                                        <p:tav tm="0">
                                          <p:val>
                                            <p:strVal val="0-#ppt_w/2"/>
                                          </p:val>
                                        </p:tav>
                                        <p:tav tm="100000">
                                          <p:val>
                                            <p:strVal val="#ppt_x"/>
                                          </p:val>
                                        </p:tav>
                                      </p:tavLst>
                                    </p:anim>
                                    <p:anim calcmode="lin" valueType="num">
                                      <p:cBhvr>
                                        <p:cTn id="8" dur="1000" fill="hold"/>
                                        <p:tgtEl>
                                          <p:spTgt spid="6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624">
                                            <p:txEl>
                                              <p:pRg st="2" end="2"/>
                                            </p:txEl>
                                          </p:spTgt>
                                        </p:tgtEl>
                                        <p:attrNameLst>
                                          <p:attrName>style.visibility</p:attrName>
                                        </p:attrNameLst>
                                      </p:cBhvr>
                                      <p:to>
                                        <p:strVal val="visible"/>
                                      </p:to>
                                    </p:set>
                                    <p:anim calcmode="lin" valueType="num">
                                      <p:cBhvr>
                                        <p:cTn id="13" dur="1000" fill="hold"/>
                                        <p:tgtEl>
                                          <p:spTgt spid="624">
                                            <p:txEl>
                                              <p:pRg st="2" end="2"/>
                                            </p:txEl>
                                          </p:spTgt>
                                        </p:tgtEl>
                                        <p:attrNameLst>
                                          <p:attrName>ppt_x</p:attrName>
                                        </p:attrNameLst>
                                      </p:cBhvr>
                                      <p:tavLst>
                                        <p:tav tm="0">
                                          <p:val>
                                            <p:strVal val="0-#ppt_w/2"/>
                                          </p:val>
                                        </p:tav>
                                        <p:tav tm="100000">
                                          <p:val>
                                            <p:strVal val="#ppt_x"/>
                                          </p:val>
                                        </p:tav>
                                      </p:tavLst>
                                    </p:anim>
                                    <p:anim calcmode="lin" valueType="num">
                                      <p:cBhvr>
                                        <p:cTn id="14" dur="1000" fill="hold"/>
                                        <p:tgtEl>
                                          <p:spTgt spid="62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1" build="p" bldLvl="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59</a:t>
            </a:fld>
            <a:endParaRPr/>
          </a:p>
        </p:txBody>
      </p:sp>
      <p:pic>
        <p:nvPicPr>
          <p:cNvPr id="626" name="glossary_backdrop.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24384001" cy="13716000"/>
          </a:xfrm>
          <a:prstGeom prst="rect">
            <a:avLst/>
          </a:prstGeom>
          <a:ln w="12700">
            <a:miter lim="400000"/>
          </a:ln>
        </p:spPr>
      </p:pic>
      <p:sp>
        <p:nvSpPr>
          <p:cNvPr id="627"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8" name="Terminology: Tags"/>
          <p:cNvSpPr txBox="1">
            <a:spLocks noGrp="1"/>
          </p:cNvSpPr>
          <p:nvPr>
            <p:ph type="title" idx="4294967295"/>
          </p:nvPr>
        </p:nvSpPr>
        <p:spPr>
          <a:xfrm>
            <a:off x="4290702" y="2117985"/>
            <a:ext cx="508571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Terminology: Tags</a:t>
            </a:r>
          </a:p>
        </p:txBody>
      </p:sp>
      <p:sp>
        <p:nvSpPr>
          <p:cNvPr id="630" name="Tags allow you to give a name to a commit. They are commonly used to annotate specific commits with version numbers (e.g., “v1.2”)."/>
          <p:cNvSpPr txBox="1"/>
          <p:nvPr/>
        </p:nvSpPr>
        <p:spPr>
          <a:xfrm>
            <a:off x="3438211" y="3362960"/>
            <a:ext cx="17507578"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rPr b="1"/>
              <a:t>Tags</a:t>
            </a:r>
            <a:r>
              <a:t> allow you to give a name to a commit. They are commonly used to annotate specific commits with version numbers (e.g., “v1.2”).</a:t>
            </a:r>
          </a:p>
        </p:txBody>
      </p:sp>
      <p:pic>
        <p:nvPicPr>
          <p:cNvPr id="631" name="Image" descr="Image showing books with numerous tabs to mark the reader’s place"/>
          <p:cNvPicPr>
            <a:picLocks noChangeAspect="1"/>
          </p:cNvPicPr>
          <p:nvPr/>
        </p:nvPicPr>
        <p:blipFill>
          <a:blip r:embed="rId4"/>
          <a:stretch>
            <a:fillRect/>
          </a:stretch>
        </p:blipFill>
        <p:spPr>
          <a:xfrm>
            <a:off x="3438211" y="5584403"/>
            <a:ext cx="17507578" cy="11693160"/>
          </a:xfrm>
          <a:prstGeom prst="rect">
            <a:avLst/>
          </a:prstGeom>
          <a:ln w="12700">
            <a:miter lim="400000"/>
          </a:ln>
        </p:spPr>
      </p:pic>
      <p:sp>
        <p:nvSpPr>
          <p:cNvPr id="632" name="Image credit: Kelsy Gagnebin on Unsplash…"/>
          <p:cNvSpPr txBox="1"/>
          <p:nvPr/>
        </p:nvSpPr>
        <p:spPr>
          <a:xfrm>
            <a:off x="10046974" y="4683231"/>
            <a:ext cx="10898815"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r" defTabSz="457200">
              <a:defRPr sz="2500" i="1">
                <a:solidFill>
                  <a:srgbClr val="000000"/>
                </a:solidFill>
                <a:latin typeface="Myriad Pro"/>
                <a:ea typeface="Myriad Pro"/>
                <a:cs typeface="Myriad Pro"/>
                <a:sym typeface="Myriad Pro"/>
              </a:defRPr>
            </a:pPr>
            <a:r>
              <a:rPr b="1"/>
              <a:t>Image credit:</a:t>
            </a:r>
            <a:r>
              <a:t> </a:t>
            </a:r>
            <a:r>
              <a:rPr i="0"/>
              <a:t>Kelsy Gagnebin</a:t>
            </a:r>
            <a:r>
              <a:t> on Unsplash</a:t>
            </a:r>
          </a:p>
          <a:p>
            <a:pPr algn="r" defTabSz="457200">
              <a:defRPr sz="2500" i="1">
                <a:solidFill>
                  <a:srgbClr val="000000"/>
                </a:solidFill>
                <a:latin typeface="Myriad Pro"/>
                <a:ea typeface="Myriad Pro"/>
                <a:cs typeface="Myriad Pro"/>
                <a:sym typeface="Myriad Pro"/>
              </a:defRPr>
            </a:pPr>
            <a:r>
              <a:t>Unsplash License</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199"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01" name="What is Git?"/>
          <p:cNvSpPr txBox="1">
            <a:spLocks noGrp="1"/>
          </p:cNvSpPr>
          <p:nvPr>
            <p:ph type="title" idx="4294967295"/>
          </p:nvPr>
        </p:nvSpPr>
        <p:spPr>
          <a:xfrm>
            <a:off x="1598302" y="713679"/>
            <a:ext cx="4951096"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What is Git?</a:t>
            </a:r>
          </a:p>
        </p:txBody>
      </p:sp>
      <p:sp>
        <p:nvSpPr>
          <p:cNvPr id="202" name="Git is version control software. It helps you keep track of different versions of your files."/>
          <p:cNvSpPr txBox="1"/>
          <p:nvPr/>
        </p:nvSpPr>
        <p:spPr>
          <a:xfrm>
            <a:off x="1598302" y="2421255"/>
            <a:ext cx="21187395" cy="164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Git is </a:t>
            </a:r>
            <a:r>
              <a:rPr b="1"/>
              <a:t>version control software</a:t>
            </a:r>
            <a:r>
              <a:t>. It helps you keep track of different versions of your files.</a:t>
            </a:r>
          </a:p>
        </p:txBody>
      </p:sp>
      <p:sp>
        <p:nvSpPr>
          <p:cNvPr id="224" name="Does this look familiar?…"/>
          <p:cNvSpPr txBox="1"/>
          <p:nvPr/>
        </p:nvSpPr>
        <p:spPr>
          <a:xfrm>
            <a:off x="17836719" y="8698514"/>
            <a:ext cx="4648099" cy="314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b="1" i="1">
                <a:solidFill>
                  <a:srgbClr val="BE0000"/>
                </a:solidFill>
                <a:latin typeface="Myriad Pro"/>
                <a:ea typeface="Myriad Pro"/>
                <a:cs typeface="Myriad Pro"/>
                <a:sym typeface="Myriad Pro"/>
              </a:defRPr>
            </a:pPr>
            <a:r>
              <a:t>Does this look familiar?</a:t>
            </a:r>
          </a:p>
          <a:p>
            <a:pPr algn="l" defTabSz="457200">
              <a:spcBef>
                <a:spcPts val="2000"/>
              </a:spcBef>
              <a:defRPr sz="4000">
                <a:solidFill>
                  <a:srgbClr val="BE0000"/>
                </a:solidFill>
                <a:latin typeface="Myriad Pro"/>
                <a:ea typeface="Myriad Pro"/>
                <a:cs typeface="Myriad Pro"/>
                <a:sym typeface="Myriad Pro"/>
              </a:defRPr>
            </a:pPr>
            <a:r>
              <a:t>Consider using Git to manage versions!</a:t>
            </a:r>
          </a:p>
        </p:txBody>
      </p:sp>
      <p:grpSp>
        <p:nvGrpSpPr>
          <p:cNvPr id="205" name="Group" descr="File icon, among other file icons, representing numerous versions of files managed manually and poorly"/>
          <p:cNvGrpSpPr/>
          <p:nvPr/>
        </p:nvGrpSpPr>
        <p:grpSpPr>
          <a:xfrm>
            <a:off x="1675472" y="5182972"/>
            <a:ext cx="5095519" cy="2119169"/>
            <a:chOff x="0" y="0"/>
            <a:chExt cx="5095518" cy="2119168"/>
          </a:xfrm>
        </p:grpSpPr>
        <p:sp>
          <p:nvSpPr>
            <p:cNvPr id="203"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4" name="my_file"/>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a:t>
              </a:r>
            </a:p>
          </p:txBody>
        </p:sp>
      </p:grpSp>
      <p:grpSp>
        <p:nvGrpSpPr>
          <p:cNvPr id="208" name="Group">
            <a:extLst>
              <a:ext uri="{C183D7F6-B498-43B3-948B-1728B52AA6E4}">
                <adec:decorative xmlns:adec="http://schemas.microsoft.com/office/drawing/2017/decorative" val="1"/>
              </a:ext>
            </a:extLst>
          </p:cNvPr>
          <p:cNvGrpSpPr/>
          <p:nvPr/>
        </p:nvGrpSpPr>
        <p:grpSpPr>
          <a:xfrm>
            <a:off x="12300497" y="5182972"/>
            <a:ext cx="5095519" cy="2119169"/>
            <a:chOff x="0" y="0"/>
            <a:chExt cx="5095518" cy="2119168"/>
          </a:xfrm>
        </p:grpSpPr>
        <p:sp>
          <p:nvSpPr>
            <p:cNvPr id="206"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7" name="my_file_3"/>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my_file_3</a:t>
              </a:r>
            </a:p>
          </p:txBody>
        </p:sp>
      </p:grpSp>
      <p:grpSp>
        <p:nvGrpSpPr>
          <p:cNvPr id="211" name="Group">
            <a:extLst>
              <a:ext uri="{C183D7F6-B498-43B3-948B-1728B52AA6E4}">
                <adec:decorative xmlns:adec="http://schemas.microsoft.com/office/drawing/2017/decorative" val="1"/>
              </a:ext>
            </a:extLst>
          </p:cNvPr>
          <p:cNvGrpSpPr/>
          <p:nvPr/>
        </p:nvGrpSpPr>
        <p:grpSpPr>
          <a:xfrm>
            <a:off x="6987985" y="5182972"/>
            <a:ext cx="5095519" cy="2119169"/>
            <a:chOff x="0" y="0"/>
            <a:chExt cx="5095518" cy="2119168"/>
          </a:xfrm>
        </p:grpSpPr>
        <p:sp>
          <p:nvSpPr>
            <p:cNvPr id="209"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0" name="my_file_2"/>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my_file_2</a:t>
              </a:r>
            </a:p>
          </p:txBody>
        </p:sp>
      </p:grpSp>
      <p:grpSp>
        <p:nvGrpSpPr>
          <p:cNvPr id="214" name="Group">
            <a:extLst>
              <a:ext uri="{C183D7F6-B498-43B3-948B-1728B52AA6E4}">
                <adec:decorative xmlns:adec="http://schemas.microsoft.com/office/drawing/2017/decorative" val="1"/>
              </a:ext>
            </a:extLst>
          </p:cNvPr>
          <p:cNvGrpSpPr/>
          <p:nvPr/>
        </p:nvGrpSpPr>
        <p:grpSpPr>
          <a:xfrm>
            <a:off x="17613008" y="5182972"/>
            <a:ext cx="5095519" cy="2119169"/>
            <a:chOff x="0" y="0"/>
            <a:chExt cx="5095518" cy="2119168"/>
          </a:xfrm>
        </p:grpSpPr>
        <p:sp>
          <p:nvSpPr>
            <p:cNvPr id="212"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3" name="my_file_fixed"/>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my_file_fixed</a:t>
              </a:r>
            </a:p>
          </p:txBody>
        </p:sp>
      </p:grpSp>
      <p:grpSp>
        <p:nvGrpSpPr>
          <p:cNvPr id="217" name="Group">
            <a:extLst>
              <a:ext uri="{C183D7F6-B498-43B3-948B-1728B52AA6E4}">
                <adec:decorative xmlns:adec="http://schemas.microsoft.com/office/drawing/2017/decorative" val="1"/>
              </a:ext>
            </a:extLst>
          </p:cNvPr>
          <p:cNvGrpSpPr/>
          <p:nvPr/>
        </p:nvGrpSpPr>
        <p:grpSpPr>
          <a:xfrm>
            <a:off x="1689024" y="8933736"/>
            <a:ext cx="5095519" cy="2119169"/>
            <a:chOff x="0" y="0"/>
            <a:chExt cx="5095518" cy="2119168"/>
          </a:xfrm>
        </p:grpSpPr>
        <p:sp>
          <p:nvSpPr>
            <p:cNvPr id="215"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6" name="my_file_final"/>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my_file_final</a:t>
              </a:r>
            </a:p>
          </p:txBody>
        </p:sp>
      </p:grpSp>
      <p:grpSp>
        <p:nvGrpSpPr>
          <p:cNvPr id="220" name="Group">
            <a:extLst>
              <a:ext uri="{C183D7F6-B498-43B3-948B-1728B52AA6E4}">
                <adec:decorative xmlns:adec="http://schemas.microsoft.com/office/drawing/2017/decorative" val="1"/>
              </a:ext>
            </a:extLst>
          </p:cNvPr>
          <p:cNvGrpSpPr/>
          <p:nvPr/>
        </p:nvGrpSpPr>
        <p:grpSpPr>
          <a:xfrm>
            <a:off x="6987985" y="8908930"/>
            <a:ext cx="5095519" cy="3338370"/>
            <a:chOff x="0" y="0"/>
            <a:chExt cx="5095518" cy="3338368"/>
          </a:xfrm>
        </p:grpSpPr>
        <p:sp>
          <p:nvSpPr>
            <p:cNvPr id="218"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9" name="my_file_final_ final"/>
            <p:cNvSpPr txBox="1"/>
            <p:nvPr/>
          </p:nvSpPr>
          <p:spPr>
            <a:xfrm>
              <a:off x="0" y="2119168"/>
              <a:ext cx="5095519" cy="1219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defTabSz="457200">
                <a:defRPr sz="4000">
                  <a:solidFill>
                    <a:srgbClr val="000000"/>
                  </a:solidFill>
                  <a:latin typeface="Myriad Pro"/>
                  <a:ea typeface="Myriad Pro"/>
                  <a:cs typeface="Myriad Pro"/>
                  <a:sym typeface="Myriad Pro"/>
                </a:defRPr>
              </a:pPr>
              <a:r>
                <a:t>my_file_final_</a:t>
              </a:r>
              <a:br/>
              <a:r>
                <a:t>final</a:t>
              </a:r>
            </a:p>
          </p:txBody>
        </p:sp>
      </p:grpSp>
      <p:grpSp>
        <p:nvGrpSpPr>
          <p:cNvPr id="223" name="Group">
            <a:extLst>
              <a:ext uri="{C183D7F6-B498-43B3-948B-1728B52AA6E4}">
                <adec:decorative xmlns:adec="http://schemas.microsoft.com/office/drawing/2017/decorative" val="1"/>
              </a:ext>
            </a:extLst>
          </p:cNvPr>
          <p:cNvGrpSpPr/>
          <p:nvPr/>
        </p:nvGrpSpPr>
        <p:grpSpPr>
          <a:xfrm>
            <a:off x="12300497" y="8908930"/>
            <a:ext cx="5095519" cy="2119170"/>
            <a:chOff x="0" y="0"/>
            <a:chExt cx="5095518" cy="2119168"/>
          </a:xfrm>
        </p:grpSpPr>
        <p:sp>
          <p:nvSpPr>
            <p:cNvPr id="221" name="Text Document"/>
            <p:cNvSpPr/>
            <p:nvPr/>
          </p:nvSpPr>
          <p:spPr>
            <a:xfrm>
              <a:off x="1914223" y="0"/>
              <a:ext cx="1267072" cy="164084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2"/>
                    <a:pt x="0" y="162"/>
                  </a:cubicBezTo>
                  <a:lnTo>
                    <a:pt x="0" y="21438"/>
                  </a:lnTo>
                  <a:cubicBezTo>
                    <a:pt x="0" y="21528"/>
                    <a:pt x="96" y="21600"/>
                    <a:pt x="213" y="21600"/>
                  </a:cubicBezTo>
                  <a:lnTo>
                    <a:pt x="21387" y="21600"/>
                  </a:lnTo>
                  <a:cubicBezTo>
                    <a:pt x="21504" y="21600"/>
                    <a:pt x="21600" y="21528"/>
                    <a:pt x="21600" y="21438"/>
                  </a:cubicBezTo>
                  <a:lnTo>
                    <a:pt x="21600" y="5895"/>
                  </a:lnTo>
                  <a:cubicBezTo>
                    <a:pt x="21600" y="5863"/>
                    <a:pt x="21567" y="5837"/>
                    <a:pt x="21525" y="5837"/>
                  </a:cubicBezTo>
                  <a:lnTo>
                    <a:pt x="14257" y="5837"/>
                  </a:lnTo>
                  <a:cubicBezTo>
                    <a:pt x="14140" y="5837"/>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0"/>
                    <a:pt x="15185" y="5120"/>
                  </a:cubicBezTo>
                  <a:lnTo>
                    <a:pt x="21419" y="5120"/>
                  </a:lnTo>
                  <a:cubicBezTo>
                    <a:pt x="21486" y="5120"/>
                    <a:pt x="21519" y="5058"/>
                    <a:pt x="21472" y="5021"/>
                  </a:cubicBezTo>
                  <a:lnTo>
                    <a:pt x="15100" y="99"/>
                  </a:lnTo>
                  <a:cubicBezTo>
                    <a:pt x="15077" y="81"/>
                    <a:pt x="15044" y="77"/>
                    <a:pt x="15018" y="86"/>
                  </a:cubicBezTo>
                  <a:close/>
                  <a:moveTo>
                    <a:pt x="3916" y="7813"/>
                  </a:moveTo>
                  <a:lnTo>
                    <a:pt x="17684" y="7813"/>
                  </a:lnTo>
                  <a:cubicBezTo>
                    <a:pt x="17718" y="7813"/>
                    <a:pt x="17747" y="7836"/>
                    <a:pt x="17747" y="7862"/>
                  </a:cubicBezTo>
                  <a:lnTo>
                    <a:pt x="17747" y="8842"/>
                  </a:lnTo>
                  <a:cubicBezTo>
                    <a:pt x="17747" y="8868"/>
                    <a:pt x="17718" y="8890"/>
                    <a:pt x="17684" y="8890"/>
                  </a:cubicBezTo>
                  <a:lnTo>
                    <a:pt x="3916" y="8890"/>
                  </a:lnTo>
                  <a:cubicBezTo>
                    <a:pt x="3882" y="8890"/>
                    <a:pt x="3853" y="8868"/>
                    <a:pt x="3853" y="8842"/>
                  </a:cubicBezTo>
                  <a:lnTo>
                    <a:pt x="3853" y="7862"/>
                  </a:lnTo>
                  <a:cubicBezTo>
                    <a:pt x="3853" y="7836"/>
                    <a:pt x="3882" y="7813"/>
                    <a:pt x="3916" y="7813"/>
                  </a:cubicBezTo>
                  <a:close/>
                  <a:moveTo>
                    <a:pt x="3916" y="10498"/>
                  </a:moveTo>
                  <a:lnTo>
                    <a:pt x="17684" y="10498"/>
                  </a:lnTo>
                  <a:cubicBezTo>
                    <a:pt x="17718" y="10498"/>
                    <a:pt x="17747" y="10520"/>
                    <a:pt x="17747" y="10546"/>
                  </a:cubicBezTo>
                  <a:lnTo>
                    <a:pt x="17747" y="11526"/>
                  </a:lnTo>
                  <a:cubicBezTo>
                    <a:pt x="17747" y="11552"/>
                    <a:pt x="17718" y="11573"/>
                    <a:pt x="17684" y="11573"/>
                  </a:cubicBezTo>
                  <a:lnTo>
                    <a:pt x="3916" y="11573"/>
                  </a:lnTo>
                  <a:cubicBezTo>
                    <a:pt x="3882" y="11573"/>
                    <a:pt x="3853" y="11552"/>
                    <a:pt x="3853" y="11526"/>
                  </a:cubicBezTo>
                  <a:lnTo>
                    <a:pt x="3853" y="10546"/>
                  </a:lnTo>
                  <a:cubicBezTo>
                    <a:pt x="3853" y="10520"/>
                    <a:pt x="3882" y="10498"/>
                    <a:pt x="3916" y="10498"/>
                  </a:cubicBezTo>
                  <a:close/>
                  <a:moveTo>
                    <a:pt x="3916" y="13182"/>
                  </a:moveTo>
                  <a:lnTo>
                    <a:pt x="17684" y="13182"/>
                  </a:lnTo>
                  <a:cubicBezTo>
                    <a:pt x="17718" y="13182"/>
                    <a:pt x="17747" y="13204"/>
                    <a:pt x="17747" y="13230"/>
                  </a:cubicBezTo>
                  <a:lnTo>
                    <a:pt x="17747" y="14210"/>
                  </a:lnTo>
                  <a:cubicBezTo>
                    <a:pt x="17747" y="14237"/>
                    <a:pt x="17718" y="14257"/>
                    <a:pt x="17684" y="14257"/>
                  </a:cubicBezTo>
                  <a:lnTo>
                    <a:pt x="3916" y="14257"/>
                  </a:lnTo>
                  <a:cubicBezTo>
                    <a:pt x="3882" y="14257"/>
                    <a:pt x="3853" y="14237"/>
                    <a:pt x="3853" y="14210"/>
                  </a:cubicBezTo>
                  <a:lnTo>
                    <a:pt x="3853" y="13230"/>
                  </a:lnTo>
                  <a:cubicBezTo>
                    <a:pt x="3853" y="13204"/>
                    <a:pt x="3882" y="13182"/>
                    <a:pt x="3916" y="13182"/>
                  </a:cubicBezTo>
                  <a:close/>
                  <a:moveTo>
                    <a:pt x="3916" y="15866"/>
                  </a:moveTo>
                  <a:lnTo>
                    <a:pt x="17684" y="15866"/>
                  </a:lnTo>
                  <a:cubicBezTo>
                    <a:pt x="17718" y="15866"/>
                    <a:pt x="17747" y="15888"/>
                    <a:pt x="17747" y="15914"/>
                  </a:cubicBezTo>
                  <a:lnTo>
                    <a:pt x="17747" y="16894"/>
                  </a:lnTo>
                  <a:cubicBezTo>
                    <a:pt x="17747" y="16921"/>
                    <a:pt x="17718" y="16941"/>
                    <a:pt x="17684" y="16941"/>
                  </a:cubicBezTo>
                  <a:lnTo>
                    <a:pt x="3916" y="16941"/>
                  </a:lnTo>
                  <a:cubicBezTo>
                    <a:pt x="3882" y="16941"/>
                    <a:pt x="3853" y="16921"/>
                    <a:pt x="3853" y="16894"/>
                  </a:cubicBezTo>
                  <a:lnTo>
                    <a:pt x="3853" y="15914"/>
                  </a:lnTo>
                  <a:cubicBezTo>
                    <a:pt x="3853" y="15888"/>
                    <a:pt x="3882" y="15866"/>
                    <a:pt x="3916" y="15866"/>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2" name="my_file_FINAL"/>
            <p:cNvSpPr/>
            <p:nvPr/>
          </p:nvSpPr>
          <p:spPr>
            <a:xfrm>
              <a:off x="0" y="2119168"/>
              <a:ext cx="509551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defTabSz="457200">
                <a:defRPr sz="4000">
                  <a:solidFill>
                    <a:srgbClr val="000000"/>
                  </a:solidFill>
                  <a:latin typeface="Myriad Pro"/>
                  <a:ea typeface="Myriad Pro"/>
                  <a:cs typeface="Myriad Pro"/>
                  <a:sym typeface="Myriad Pro"/>
                </a:defRPr>
              </a:lvl1pPr>
            </a:lstStyle>
            <a:p>
              <a:r>
                <a:t>my_file_FINAL</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lide Number"/>
          <p:cNvSpPr txBox="1">
            <a:spLocks noGrp="1"/>
          </p:cNvSpPr>
          <p:nvPr>
            <p:ph type="sldNum" sz="quarter" idx="4294967295"/>
          </p:nvPr>
        </p:nvSpPr>
        <p:spPr>
          <a:xfrm>
            <a:off x="1197197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60</a:t>
            </a:fld>
            <a:endParaRPr/>
          </a:p>
        </p:txBody>
      </p:sp>
      <p:sp>
        <p:nvSpPr>
          <p:cNvPr id="2" name="Title 1">
            <a:extLst>
              <a:ext uri="{FF2B5EF4-FFF2-40B4-BE49-F238E27FC236}">
                <a16:creationId xmlns:a16="http://schemas.microsoft.com/office/drawing/2014/main" id="{D2CFBC2D-67C0-9727-8809-60E74A0F5C88}"/>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Useful files</a:t>
            </a:r>
          </a:p>
        </p:txBody>
      </p:sp>
      <p:pic>
        <p:nvPicPr>
          <p:cNvPr id="636"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sp>
        <p:nvSpPr>
          <p:cNvPr id="638" name="There are a few different files that are commonly added to repositories by developers and researchers."/>
          <p:cNvSpPr txBox="1"/>
          <p:nvPr/>
        </p:nvSpPr>
        <p:spPr>
          <a:xfrm>
            <a:off x="5697497" y="5618480"/>
            <a:ext cx="12989006" cy="247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5400">
                <a:solidFill>
                  <a:srgbClr val="FFFFFF"/>
                </a:solidFill>
                <a:latin typeface="Myriad Pro Light"/>
                <a:ea typeface="Myriad Pro Light"/>
                <a:cs typeface="Myriad Pro Light"/>
                <a:sym typeface="Myriad Pro Semibold"/>
              </a:defRPr>
            </a:lvl1pPr>
          </a:lstStyle>
          <a:p>
            <a:r>
              <a:t>There are a few different files that are commonly added to repositories by developers and researchers.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61</a:t>
            </a:fld>
            <a:endParaRPr/>
          </a:p>
        </p:txBody>
      </p:sp>
      <p:pic>
        <p:nvPicPr>
          <p:cNvPr id="640"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41"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2" name=".gitignore"/>
          <p:cNvSpPr txBox="1">
            <a:spLocks noGrp="1"/>
          </p:cNvSpPr>
          <p:nvPr>
            <p:ph type="title" idx="4294967295"/>
          </p:nvPr>
        </p:nvSpPr>
        <p:spPr>
          <a:xfrm>
            <a:off x="4290702" y="2117985"/>
            <a:ext cx="280416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a:t>
            </a:r>
            <a:r>
              <a:rPr kumimoji="0" lang="en-US" sz="5000" b="0" i="0" u="none" strike="noStrike" kern="0" cap="none" spc="0" normalizeH="0" baseline="0" noProof="0" dirty="0" err="1">
                <a:ln>
                  <a:noFill/>
                </a:ln>
                <a:solidFill>
                  <a:srgbClr val="BE0000"/>
                </a:solidFill>
                <a:effectLst/>
                <a:uLnTx/>
                <a:uFillTx/>
                <a:latin typeface="Myriad Pro Light"/>
                <a:ea typeface="Myriad Pro Light"/>
                <a:cs typeface="Myriad Pro Light"/>
                <a:sym typeface="Myriad Pro Semibold"/>
              </a:rPr>
              <a:t>gitignore</a:t>
            </a:r>
            <a:endPar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endParaRPr>
          </a:p>
        </p:txBody>
      </p:sp>
      <p:sp>
        <p:nvSpPr>
          <p:cNvPr id="644" name="A .gitignore file allows you to designate files as “intentionally untracked.”…"/>
          <p:cNvSpPr txBox="1"/>
          <p:nvPr/>
        </p:nvSpPr>
        <p:spPr>
          <a:xfrm>
            <a:off x="3438211" y="3362960"/>
            <a:ext cx="17507578"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A </a:t>
            </a:r>
            <a:r>
              <a:rPr b="1"/>
              <a:t>.gitignore</a:t>
            </a:r>
            <a:r>
              <a:t> file allows you to designate files as “intentionally untracked.”</a:t>
            </a:r>
          </a:p>
          <a:p>
            <a:pPr algn="l" defTabSz="457200">
              <a:spcBef>
                <a:spcPts val="4000"/>
              </a:spcBef>
              <a:defRPr sz="4000">
                <a:solidFill>
                  <a:srgbClr val="000000"/>
                </a:solidFill>
                <a:latin typeface="Myriad Pro"/>
                <a:ea typeface="Myriad Pro"/>
                <a:cs typeface="Myriad Pro"/>
                <a:sym typeface="Myriad Pro"/>
              </a:defRPr>
            </a:pPr>
            <a:r>
              <a:t>This is useful when you don’t want files to end up in your repository, and it allows you to continue using flags like </a:t>
            </a:r>
            <a:r>
              <a:rPr>
                <a:solidFill>
                  <a:schemeClr val="accent1">
                    <a:lumOff val="-13575"/>
                  </a:schemeClr>
                </a:solidFill>
                <a:latin typeface="Myriad Pro Light"/>
                <a:ea typeface="Myriad Pro Light"/>
                <a:cs typeface="Myriad Pro Light"/>
                <a:sym typeface="Myriad Pro Semibold"/>
              </a:rPr>
              <a:t>--all</a:t>
            </a:r>
            <a:r>
              <a:t> without worrying about things like intermediate files (e.g., *.log and *.aux with TeX documents, object files and binaries, user-specific configurations that others would not be interested in).</a:t>
            </a:r>
          </a:p>
          <a:p>
            <a:pPr algn="l" defTabSz="457200">
              <a:spcBef>
                <a:spcPts val="4000"/>
              </a:spcBef>
              <a:defRPr sz="4000">
                <a:solidFill>
                  <a:srgbClr val="000000"/>
                </a:solidFill>
                <a:latin typeface="Myriad Pro"/>
                <a:ea typeface="Myriad Pro"/>
                <a:cs typeface="Myriad Pro"/>
                <a:sym typeface="Myriad Pro"/>
              </a:defRPr>
            </a:pPr>
            <a:r>
              <a:t>You can also use a different file by configuring core.excludesFile.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47"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49"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62</a:t>
            </a:fld>
            <a:endParaRPr/>
          </a:p>
        </p:txBody>
      </p:sp>
      <p:sp>
        <p:nvSpPr>
          <p:cNvPr id="648" name=".gitattributes"/>
          <p:cNvSpPr txBox="1">
            <a:spLocks noGrp="1"/>
          </p:cNvSpPr>
          <p:nvPr>
            <p:ph type="title" idx="4294967295"/>
          </p:nvPr>
        </p:nvSpPr>
        <p:spPr>
          <a:xfrm>
            <a:off x="4290702" y="2117985"/>
            <a:ext cx="370840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a:t>
            </a:r>
            <a:r>
              <a:rPr kumimoji="0" lang="en-US" sz="5000" b="0" i="0" u="none" strike="noStrike" kern="0" cap="none" spc="0" normalizeH="0" baseline="0" noProof="0" dirty="0" err="1">
                <a:ln>
                  <a:noFill/>
                </a:ln>
                <a:solidFill>
                  <a:srgbClr val="BE0000"/>
                </a:solidFill>
                <a:effectLst/>
                <a:uLnTx/>
                <a:uFillTx/>
                <a:latin typeface="Myriad Pro Light"/>
                <a:ea typeface="Myriad Pro Light"/>
                <a:cs typeface="Myriad Pro Light"/>
                <a:sym typeface="Myriad Pro Semibold"/>
              </a:rPr>
              <a:t>gitattributes</a:t>
            </a:r>
            <a:endPar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endParaRPr>
          </a:p>
        </p:txBody>
      </p:sp>
      <p:sp>
        <p:nvSpPr>
          <p:cNvPr id="650" name="A .gitattributes file allows you to specify the attributes of specific files. This lets you, for example, identify certain files as binary files and change diff behavior.…"/>
          <p:cNvSpPr txBox="1"/>
          <p:nvPr/>
        </p:nvSpPr>
        <p:spPr>
          <a:xfrm>
            <a:off x="3438211" y="3362960"/>
            <a:ext cx="17507578" cy="579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A </a:t>
            </a:r>
            <a:r>
              <a:rPr b="1"/>
              <a:t>.gitattributes</a:t>
            </a:r>
            <a:r>
              <a:t> file allows you to specify the attributes of specific files. This lets you, for example, identify certain files as binary files and change </a:t>
            </a:r>
            <a:r>
              <a:rPr>
                <a:solidFill>
                  <a:srgbClr val="768D98"/>
                </a:solidFill>
                <a:latin typeface="Myriad Pro Light"/>
                <a:ea typeface="Myriad Pro Light"/>
                <a:cs typeface="Myriad Pro Light"/>
                <a:sym typeface="Myriad Pro Semibold"/>
              </a:rPr>
              <a:t>diff</a:t>
            </a:r>
            <a:r>
              <a:t> behavior.</a:t>
            </a:r>
          </a:p>
          <a:p>
            <a:pPr algn="l" defTabSz="457200">
              <a:spcBef>
                <a:spcPts val="4000"/>
              </a:spcBef>
              <a:defRPr sz="4000" i="1">
                <a:solidFill>
                  <a:srgbClr val="000000"/>
                </a:solidFill>
                <a:latin typeface="Myriad Pro"/>
                <a:ea typeface="Myriad Pro"/>
                <a:cs typeface="Myriad Pro"/>
                <a:sym typeface="Myriad Pro"/>
              </a:defRPr>
            </a:pPr>
            <a:r>
              <a:t>In .git/config:</a:t>
            </a:r>
          </a:p>
          <a:p>
            <a:pPr algn="l" defTabSz="457200">
              <a:spcBef>
                <a:spcPts val="2000"/>
              </a:spcBef>
              <a:defRPr sz="4000">
                <a:solidFill>
                  <a:srgbClr val="000000"/>
                </a:solidFill>
                <a:latin typeface="Myriad Pro Light"/>
                <a:ea typeface="Myriad Pro Light"/>
                <a:cs typeface="Myriad Pro Light"/>
                <a:sym typeface="Myriad Pro Semibold"/>
              </a:defRPr>
            </a:pPr>
            <a:r>
              <a:t>[diff "pandoc"]</a:t>
            </a:r>
          </a:p>
          <a:p>
            <a:pPr lvl="1" algn="l" defTabSz="457200">
              <a:defRPr sz="4000">
                <a:solidFill>
                  <a:srgbClr val="000000"/>
                </a:solidFill>
                <a:latin typeface="Myriad Pro Light"/>
                <a:ea typeface="Myriad Pro Light"/>
                <a:cs typeface="Myriad Pro Light"/>
                <a:sym typeface="Myriad Pro Semibold"/>
              </a:defRPr>
            </a:pPr>
            <a:r>
              <a:t>textconv = pandoc --to=markdown</a:t>
            </a:r>
          </a:p>
          <a:p>
            <a:pPr algn="l" defTabSz="457200">
              <a:spcBef>
                <a:spcPts val="4000"/>
              </a:spcBef>
              <a:defRPr sz="4000" i="1">
                <a:solidFill>
                  <a:srgbClr val="000000"/>
                </a:solidFill>
                <a:latin typeface="Myriad Pro"/>
                <a:ea typeface="Myriad Pro"/>
                <a:cs typeface="Myriad Pro"/>
                <a:sym typeface="Myriad Pro"/>
              </a:defRPr>
            </a:pPr>
            <a:r>
              <a:t>In .gitattributes:</a:t>
            </a:r>
          </a:p>
          <a:p>
            <a:pPr algn="l" defTabSz="457200">
              <a:spcBef>
                <a:spcPts val="2000"/>
              </a:spcBef>
              <a:defRPr sz="4000">
                <a:solidFill>
                  <a:srgbClr val="000000"/>
                </a:solidFill>
                <a:latin typeface="Myriad Pro Light"/>
                <a:ea typeface="Myriad Pro Light"/>
                <a:cs typeface="Myriad Pro Light"/>
                <a:sym typeface="Myriad Pro Semibold"/>
              </a:defRPr>
            </a:pPr>
            <a:r>
              <a:t>*.docx binary diff=pandoc</a:t>
            </a:r>
          </a:p>
        </p:txBody>
      </p:sp>
      <p:pic>
        <p:nvPicPr>
          <p:cNvPr id="651" name="Screenshot 2024-09-10 at 14.26.31.png" descr="Screenshot showing a Microsoft Word window and a terminal. In the terminal, the user has run “git diff” on two versions of the project and sees the difference displayed in Markdown. The document has been represented in Markdown for the purposes of the diff."/>
          <p:cNvPicPr>
            <a:picLocks noChangeAspect="1"/>
          </p:cNvPicPr>
          <p:nvPr/>
        </p:nvPicPr>
        <p:blipFill>
          <a:blip r:embed="rId3"/>
          <a:stretch>
            <a:fillRect/>
          </a:stretch>
        </p:blipFill>
        <p:spPr>
          <a:xfrm>
            <a:off x="12505960" y="6218034"/>
            <a:ext cx="10330168" cy="6853509"/>
          </a:xfrm>
          <a:prstGeom prst="rect">
            <a:avLst/>
          </a:prstGeom>
          <a:ln w="25400">
            <a:miter lim="400000"/>
          </a:ln>
          <a:effectLst>
            <a:outerShdw blurRad="254000" dist="127000" dir="5400000" rotWithShape="0">
              <a:srgbClr val="000000">
                <a:alpha val="23920"/>
              </a:srgbClr>
            </a:outerShdw>
          </a:effectLst>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63</a:t>
            </a:fld>
            <a:endParaRPr/>
          </a:p>
        </p:txBody>
      </p:sp>
      <p:pic>
        <p:nvPicPr>
          <p:cNvPr id="653"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54"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55" name="README"/>
          <p:cNvSpPr txBox="1">
            <a:spLocks noGrp="1"/>
          </p:cNvSpPr>
          <p:nvPr>
            <p:ph type="title" idx="4294967295"/>
          </p:nvPr>
        </p:nvSpPr>
        <p:spPr>
          <a:xfrm>
            <a:off x="4290702" y="2117985"/>
            <a:ext cx="2492376"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README</a:t>
            </a:r>
          </a:p>
        </p:txBody>
      </p:sp>
      <p:sp>
        <p:nvSpPr>
          <p:cNvPr id="657" name="A README file tells potential users and contributors about your project. The README is often written in Markdown, which allows you to add headings, links, tables, images, and other features. This is what’s displayed on project pages on GitHub and similar"/>
          <p:cNvSpPr txBox="1"/>
          <p:nvPr/>
        </p:nvSpPr>
        <p:spPr>
          <a:xfrm>
            <a:off x="3438211" y="3362960"/>
            <a:ext cx="17507578" cy="355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A </a:t>
            </a:r>
            <a:r>
              <a:rPr>
                <a:latin typeface="Myriad Pro Light"/>
                <a:ea typeface="Myriad Pro Light"/>
                <a:cs typeface="Myriad Pro Light"/>
                <a:sym typeface="Myriad Pro Semibold"/>
              </a:rPr>
              <a:t>README</a:t>
            </a:r>
            <a:r>
              <a:t> file tells potential users and contributors about your project. The README is often written in Markdown, which allows you to add headings, links, tables, images, and other features. This is what’s displayed on project pages on GitHub and similar sites.</a:t>
            </a:r>
          </a:p>
          <a:p>
            <a:pPr algn="l" defTabSz="457200">
              <a:spcBef>
                <a:spcPts val="4000"/>
              </a:spcBef>
              <a:defRPr sz="4000">
                <a:solidFill>
                  <a:srgbClr val="000000"/>
                </a:solidFill>
                <a:latin typeface="Myriad Pro"/>
                <a:ea typeface="Myriad Pro"/>
                <a:cs typeface="Myriad Pro"/>
                <a:sym typeface="Myriad Pro"/>
              </a:defRPr>
            </a:pPr>
            <a:r>
              <a:t>We recommend including a README in every project!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lide Number"/>
          <p:cNvSpPr txBox="1">
            <a:spLocks noGrp="1"/>
          </p:cNvSpPr>
          <p:nvPr>
            <p:ph type="sldNum" sz="quarter" idx="4294967295"/>
          </p:nvPr>
        </p:nvSpPr>
        <p:spPr>
          <a:xfrm>
            <a:off x="22399885" y="1584391"/>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fld id="{86CB4B4D-7CA3-9044-876B-883B54F8677D}" type="slidenum">
              <a:rPr/>
              <a:t>64</a:t>
            </a:fld>
            <a:endParaRPr/>
          </a:p>
        </p:txBody>
      </p:sp>
      <p:pic>
        <p:nvPicPr>
          <p:cNvPr id="659" name="glossary_backdrop.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24384001" cy="13716000"/>
          </a:xfrm>
          <a:prstGeom prst="rect">
            <a:avLst/>
          </a:prstGeom>
          <a:ln w="12700">
            <a:miter lim="400000"/>
          </a:ln>
        </p:spPr>
      </p:pic>
      <p:sp>
        <p:nvSpPr>
          <p:cNvPr id="660" name="Book">
            <a:extLst>
              <a:ext uri="{C183D7F6-B498-43B3-948B-1728B52AA6E4}">
                <adec:decorative xmlns:adec="http://schemas.microsoft.com/office/drawing/2017/decorative" val="1"/>
              </a:ext>
            </a:extLst>
          </p:cNvPr>
          <p:cNvSpPr/>
          <p:nvPr/>
        </p:nvSpPr>
        <p:spPr>
          <a:xfrm>
            <a:off x="3421321" y="2259610"/>
            <a:ext cx="574097" cy="46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BE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61" name="LICENSE"/>
          <p:cNvSpPr txBox="1">
            <a:spLocks noGrp="1"/>
          </p:cNvSpPr>
          <p:nvPr>
            <p:ph type="title" idx="4294967295"/>
          </p:nvPr>
        </p:nvSpPr>
        <p:spPr>
          <a:xfrm>
            <a:off x="4290702" y="2117985"/>
            <a:ext cx="2381251" cy="749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50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LICENSE</a:t>
            </a:r>
          </a:p>
        </p:txBody>
      </p:sp>
      <p:sp>
        <p:nvSpPr>
          <p:cNvPr id="663" name="A LICENSE file tells users the conditions under which they can use, redistribute, and even commercialize your project contents. Potential users or contributors may avoid your project if the license is unclear.…"/>
          <p:cNvSpPr txBox="1"/>
          <p:nvPr/>
        </p:nvSpPr>
        <p:spPr>
          <a:xfrm>
            <a:off x="3438211" y="3362960"/>
            <a:ext cx="17507578" cy="294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000000"/>
                </a:solidFill>
                <a:latin typeface="Myriad Pro"/>
                <a:ea typeface="Myriad Pro"/>
                <a:cs typeface="Myriad Pro"/>
                <a:sym typeface="Myriad Pro"/>
              </a:defRPr>
            </a:pPr>
            <a:r>
              <a:t>A </a:t>
            </a:r>
            <a:r>
              <a:rPr>
                <a:latin typeface="Myriad Pro Light"/>
                <a:ea typeface="Myriad Pro Light"/>
                <a:cs typeface="Myriad Pro Light"/>
                <a:sym typeface="Myriad Pro Semibold"/>
              </a:rPr>
              <a:t>LICENSE</a:t>
            </a:r>
            <a:r>
              <a:t> file tells users the conditions under which they can use, redistribute, and even commercialize your project contents. Potential users or contributors may avoid your project if the license is unclear.</a:t>
            </a:r>
          </a:p>
          <a:p>
            <a:pPr algn="l" defTabSz="457200">
              <a:spcBef>
                <a:spcPts val="4000"/>
              </a:spcBef>
              <a:defRPr sz="4000">
                <a:solidFill>
                  <a:srgbClr val="000000"/>
                </a:solidFill>
                <a:latin typeface="Myriad Pro"/>
                <a:ea typeface="Myriad Pro"/>
                <a:cs typeface="Myriad Pro"/>
                <a:sym typeface="Myriad Pro"/>
              </a:defRPr>
            </a:pPr>
            <a:r>
              <a:t>We recommend including a LICENSE in every project!</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lide Number"/>
          <p:cNvSpPr txBox="1">
            <a:spLocks noGrp="1"/>
          </p:cNvSpPr>
          <p:nvPr>
            <p:ph type="sldNum" sz="quarter" idx="4294967295"/>
          </p:nvPr>
        </p:nvSpPr>
        <p:spPr>
          <a:xfrm>
            <a:off x="1197197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65</a:t>
            </a:fld>
            <a:endParaRPr/>
          </a:p>
        </p:txBody>
      </p:sp>
      <p:pic>
        <p:nvPicPr>
          <p:cNvPr id="665"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sp>
        <p:nvSpPr>
          <p:cNvPr id="2" name="Title 1">
            <a:extLst>
              <a:ext uri="{FF2B5EF4-FFF2-40B4-BE49-F238E27FC236}">
                <a16:creationId xmlns:a16="http://schemas.microsoft.com/office/drawing/2014/main" id="{8ED4CD2A-D0B7-6C23-859E-C7C92B88E709}"/>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Conclusion of presentation</a:t>
            </a:r>
          </a:p>
        </p:txBody>
      </p:sp>
      <p:sp>
        <p:nvSpPr>
          <p:cNvPr id="667" name="We’ve only just scratched the surface of Git today. There are many other, more advanced topics that we don’t have time to cover in detail.…"/>
          <p:cNvSpPr txBox="1"/>
          <p:nvPr/>
        </p:nvSpPr>
        <p:spPr>
          <a:xfrm>
            <a:off x="6706254" y="3708399"/>
            <a:ext cx="10971492" cy="629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5400">
                <a:solidFill>
                  <a:srgbClr val="FFFFFF"/>
                </a:solidFill>
                <a:latin typeface="Myriad Pro Light"/>
                <a:ea typeface="Myriad Pro Light"/>
                <a:cs typeface="Myriad Pro Light"/>
                <a:sym typeface="Myriad Pro Semibold"/>
              </a:defRPr>
            </a:pPr>
            <a:r>
              <a:t>We’ve only just scratched the surface of Git today. There are many other, more advanced topics that we don’t have time to cover in detail.</a:t>
            </a:r>
          </a:p>
          <a:p>
            <a:pPr defTabSz="457200">
              <a:spcBef>
                <a:spcPts val="4000"/>
              </a:spcBef>
              <a:defRPr sz="4000">
                <a:solidFill>
                  <a:srgbClr val="FFFFFF"/>
                </a:solidFill>
                <a:latin typeface="Myriad Pro"/>
                <a:ea typeface="Myriad Pro"/>
                <a:cs typeface="Myriad Pro"/>
                <a:sym typeface="Myriad Pro"/>
              </a:defRPr>
            </a:pPr>
            <a:r>
              <a:t>The material we’ve covered today may be sufficient for your workflow, though, and you should now be able to understand the more advanced topics as you encounter them. We’ve made a lot of progress!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peelOff/>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lide Number"/>
          <p:cNvSpPr txBox="1">
            <a:spLocks noGrp="1"/>
          </p:cNvSpPr>
          <p:nvPr>
            <p:ph type="sldNum" sz="quarter" idx="4294967295"/>
          </p:nvPr>
        </p:nvSpPr>
        <p:spPr>
          <a:xfrm>
            <a:off x="11971972" y="13036498"/>
            <a:ext cx="440056"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defRPr>
            </a:lvl1pPr>
          </a:lstStyle>
          <a:p>
            <a:fld id="{86CB4B4D-7CA3-9044-876B-883B54F8677D}" type="slidenum">
              <a:rPr/>
              <a:t>66</a:t>
            </a:fld>
            <a:endParaRPr/>
          </a:p>
        </p:txBody>
      </p:sp>
      <p:pic>
        <p:nvPicPr>
          <p:cNvPr id="669" name="red_backdrop_low.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24384001" cy="13716001"/>
          </a:xfrm>
          <a:prstGeom prst="rect">
            <a:avLst/>
          </a:prstGeom>
          <a:ln w="12700">
            <a:miter lim="400000"/>
          </a:ln>
        </p:spPr>
      </p:pic>
      <p:pic>
        <p:nvPicPr>
          <p:cNvPr id="670" name="medallion_red.pdf">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026463" y="441333"/>
            <a:ext cx="13223492" cy="12833334"/>
          </a:xfrm>
          <a:prstGeom prst="rect">
            <a:avLst/>
          </a:prstGeom>
          <a:ln w="12700">
            <a:miter lim="400000"/>
          </a:ln>
        </p:spPr>
      </p:pic>
      <p:sp>
        <p:nvSpPr>
          <p:cNvPr id="2" name="Title 1">
            <a:extLst>
              <a:ext uri="{FF2B5EF4-FFF2-40B4-BE49-F238E27FC236}">
                <a16:creationId xmlns:a16="http://schemas.microsoft.com/office/drawing/2014/main" id="{482A50CE-F79C-0D62-834E-9438CC1F6283}"/>
              </a:ext>
            </a:extLst>
          </p:cNvPr>
          <p:cNvSpPr>
            <a:spLocks noGrp="1"/>
          </p:cNvSpPr>
          <p:nvPr>
            <p:ph type="title"/>
          </p:nvPr>
        </p:nvSpPr>
        <p:spPr>
          <a:xfrm>
            <a:off x="1206500" y="-1433163"/>
            <a:ext cx="21971000" cy="1433163"/>
          </a:xfrm>
        </p:spPr>
        <p:txBody>
          <a:bodyPr lIns="50800" tIns="50800" rIns="50800" bIns="50800" anchor="b">
            <a:normAutofit/>
          </a:bodyPr>
          <a:lstStyle/>
          <a:p>
            <a:r>
              <a:rPr lang="en-US" dirty="0"/>
              <a:t>Questions and answers</a:t>
            </a:r>
          </a:p>
        </p:txBody>
      </p:sp>
      <p:sp>
        <p:nvSpPr>
          <p:cNvPr id="672" name="Do you have any questions?"/>
          <p:cNvSpPr txBox="1"/>
          <p:nvPr/>
        </p:nvSpPr>
        <p:spPr>
          <a:xfrm>
            <a:off x="1087196" y="2252442"/>
            <a:ext cx="10971491" cy="80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5400">
                <a:solidFill>
                  <a:srgbClr val="FFFFFF"/>
                </a:solidFill>
                <a:latin typeface="Myriad Pro Light"/>
                <a:ea typeface="Myriad Pro Light"/>
                <a:cs typeface="Myriad Pro Light"/>
                <a:sym typeface="Myriad Pro Semibold"/>
              </a:defRPr>
            </a:lvl1pPr>
          </a:lstStyle>
          <a:p>
            <a:r>
              <a:t>Do you have any questions?</a:t>
            </a:r>
          </a:p>
        </p:txBody>
      </p:sp>
      <p:sp>
        <p:nvSpPr>
          <p:cNvPr id="673" name="If we don’t have time to answer your question, or if you think of any questions after the presentation, please reach out to us! helpdesk@chpc.utah.edu"/>
          <p:cNvSpPr txBox="1"/>
          <p:nvPr/>
        </p:nvSpPr>
        <p:spPr>
          <a:xfrm>
            <a:off x="1087196" y="3576123"/>
            <a:ext cx="10971491"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4000">
                <a:solidFill>
                  <a:srgbClr val="FFFFFF"/>
                </a:solidFill>
                <a:latin typeface="Myriad Pro"/>
                <a:ea typeface="Myriad Pro"/>
                <a:cs typeface="Myriad Pro"/>
                <a:sym typeface="Myriad Pro"/>
              </a:defRPr>
            </a:pPr>
            <a:r>
              <a:rPr dirty="0">
                <a:solidFill>
                  <a:schemeClr val="bg1"/>
                </a:solidFill>
              </a:rPr>
              <a:t>If we don’t have time to answer your question, or if you think of any questions after the presentation, please reach out to us! </a:t>
            </a:r>
            <a:r>
              <a:rPr dirty="0">
                <a:solidFill>
                  <a:schemeClr val="bg1"/>
                </a:solidFill>
                <a:hlinkClick r:id="rId4">
                  <a:extLst>
                    <a:ext uri="{A12FA001-AC4F-418D-AE19-62706E023703}">
                      <ahyp:hlinkClr xmlns:ahyp="http://schemas.microsoft.com/office/drawing/2018/hyperlinkcolor" val="tx"/>
                    </a:ext>
                  </a:extLst>
                </a:hlinkClick>
              </a:rPr>
              <a:t>helpdesk@chpc.utah.edu</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226"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28" name="What is Git?"/>
          <p:cNvSpPr txBox="1">
            <a:spLocks noGrp="1"/>
          </p:cNvSpPr>
          <p:nvPr>
            <p:ph type="title" idx="4294967295"/>
          </p:nvPr>
        </p:nvSpPr>
        <p:spPr>
          <a:xfrm>
            <a:off x="1598302" y="713679"/>
            <a:ext cx="4951096"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What is Git?</a:t>
            </a:r>
          </a:p>
        </p:txBody>
      </p:sp>
      <p:sp>
        <p:nvSpPr>
          <p:cNvPr id="229" name="Git is version control software. It helps you keep track of different versions of your files. This is particularly helpful when you are working on a project with other people, as it can help your team stay organized."/>
          <p:cNvSpPr txBox="1"/>
          <p:nvPr/>
        </p:nvSpPr>
        <p:spPr>
          <a:xfrm>
            <a:off x="1598302" y="2421255"/>
            <a:ext cx="21187395" cy="247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t>Git is </a:t>
            </a:r>
            <a:r>
              <a:rPr b="1"/>
              <a:t>version control software</a:t>
            </a:r>
            <a:r>
              <a:t>. It helps you keep track of different versions of your files. This is particularly helpful when you are working on a project with other people, as it can help your team stay organized.</a:t>
            </a:r>
          </a:p>
        </p:txBody>
      </p:sp>
    </p:spTree>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231"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33" name="What is Git?"/>
          <p:cNvSpPr txBox="1">
            <a:spLocks noGrp="1"/>
          </p:cNvSpPr>
          <p:nvPr>
            <p:ph type="title" idx="4294967295"/>
          </p:nvPr>
        </p:nvSpPr>
        <p:spPr>
          <a:xfrm>
            <a:off x="1598302" y="713679"/>
            <a:ext cx="4951096"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What is Git?</a:t>
            </a:r>
          </a:p>
        </p:txBody>
      </p:sp>
      <p:sp>
        <p:nvSpPr>
          <p:cNvPr id="234" name="Git is not the same thing as GitHub. The two are often conflated by new users. GitHub is a web platform that is used to store, share, and work on Git repositories. (Learning Git will help you understand GitHub, so don’t close the window just yet if this "/>
          <p:cNvSpPr txBox="1"/>
          <p:nvPr/>
        </p:nvSpPr>
        <p:spPr>
          <a:xfrm>
            <a:off x="1598302" y="2421255"/>
            <a:ext cx="21187395" cy="331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457200">
              <a:defRPr sz="5400">
                <a:solidFill>
                  <a:srgbClr val="000000"/>
                </a:solidFill>
                <a:latin typeface="Myriad Pro"/>
                <a:ea typeface="Myriad Pro"/>
                <a:cs typeface="Myriad Pro"/>
                <a:sym typeface="Myriad Pro"/>
              </a:defRPr>
            </a:pPr>
            <a:r>
              <a:rPr b="1"/>
              <a:t>Git is not the same thing as GitHub.</a:t>
            </a:r>
            <a:r>
              <a:t> The two are often conflated by new users. GitHub is a web platform that is used to store, share, and work on Git repositories. (Learning Git will help you understand GitHub, so don’t close the window </a:t>
            </a:r>
            <a:r>
              <a:rPr i="1"/>
              <a:t>just yet</a:t>
            </a:r>
            <a:r>
              <a:t> if this isn’t quite what you were expecting.)</a:t>
            </a:r>
          </a:p>
        </p:txBody>
      </p:sp>
      <p:sp>
        <p:nvSpPr>
          <p:cNvPr id="235" name="Git is open-source software. It is not owned or maintained by GitHub. As of Fall 2024, its source code has more than 1,700 contributors."/>
          <p:cNvSpPr txBox="1"/>
          <p:nvPr/>
        </p:nvSpPr>
        <p:spPr>
          <a:xfrm>
            <a:off x="1598303" y="6207992"/>
            <a:ext cx="21187394" cy="164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spcBef>
                <a:spcPts val="4000"/>
              </a:spcBef>
              <a:defRPr sz="5400">
                <a:solidFill>
                  <a:srgbClr val="000000"/>
                </a:solidFill>
                <a:latin typeface="Myriad Pro"/>
                <a:ea typeface="Myriad Pro"/>
                <a:cs typeface="Myriad Pro"/>
                <a:sym typeface="Myriad Pro"/>
              </a:defRPr>
            </a:lvl1pPr>
          </a:lstStyle>
          <a:p>
            <a:r>
              <a:t>Git is open-source software. It is not owned or maintained by GitHub. As of Fall 2024, its source code has more than 1,700 contributors.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lide Number"/>
          <p:cNvSpPr txBox="1">
            <a:spLocks noGrp="1"/>
          </p:cNvSpPr>
          <p:nvPr>
            <p:ph type="sldNum" sz="quarter" idx="4294967295"/>
          </p:nvPr>
        </p:nvSpPr>
        <p:spPr>
          <a:xfrm>
            <a:off x="12047162" y="13036498"/>
            <a:ext cx="277179" cy="41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pic>
        <p:nvPicPr>
          <p:cNvPr id="237" name="slide_background_default.pdf">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24384001" cy="13716001"/>
          </a:xfrm>
          <a:prstGeom prst="rect">
            <a:avLst/>
          </a:prstGeom>
          <a:ln w="12700">
            <a:miter lim="400000"/>
          </a:ln>
        </p:spPr>
      </p:pic>
      <p:sp>
        <p:nvSpPr>
          <p:cNvPr id="239" name="Who uses Git?"/>
          <p:cNvSpPr txBox="1">
            <a:spLocks noGrp="1"/>
          </p:cNvSpPr>
          <p:nvPr>
            <p:ph type="title" idx="4294967295"/>
          </p:nvPr>
        </p:nvSpPr>
        <p:spPr>
          <a:xfrm>
            <a:off x="1598302" y="713679"/>
            <a:ext cx="5862639" cy="10541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defRPr sz="7500">
                <a:solidFill>
                  <a:srgbClr val="BE0000"/>
                </a:solidFill>
                <a:latin typeface="Myriad Pro Light"/>
                <a:ea typeface="Myriad Pro Light"/>
                <a:cs typeface="Myriad Pro Light"/>
                <a:sym typeface="Myriad Pro Semibold"/>
              </a:defRPr>
            </a:lvl1p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BE0000"/>
                </a:solidFill>
                <a:effectLst/>
                <a:uLnTx/>
                <a:uFillTx/>
                <a:latin typeface="Myriad Pro Light"/>
                <a:ea typeface="Myriad Pro Light"/>
                <a:cs typeface="Myriad Pro Light"/>
                <a:sym typeface="Myriad Pro Semibold"/>
              </a:rPr>
              <a:t>Who uses Git?</a:t>
            </a:r>
          </a:p>
        </p:txBody>
      </p:sp>
      <p:sp>
        <p:nvSpPr>
          <p:cNvPr id="240" name="Git is used primarily by software developers."/>
          <p:cNvSpPr txBox="1"/>
          <p:nvPr/>
        </p:nvSpPr>
        <p:spPr>
          <a:xfrm>
            <a:off x="1598302" y="2421255"/>
            <a:ext cx="21187395" cy="80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5400">
                <a:solidFill>
                  <a:srgbClr val="000000"/>
                </a:solidFill>
                <a:latin typeface="Myriad Pro"/>
                <a:ea typeface="Myriad Pro"/>
                <a:cs typeface="Myriad Pro"/>
                <a:sym typeface="Myriad Pro"/>
              </a:defRPr>
            </a:pPr>
            <a:r>
              <a:t>Git is used primarily by </a:t>
            </a:r>
            <a:r>
              <a:rPr>
                <a:latin typeface="Myriad Pro Light"/>
                <a:ea typeface="Myriad Pro Light"/>
                <a:cs typeface="Myriad Pro Light"/>
                <a:sym typeface="Myriad Pro Semibold"/>
              </a:rPr>
              <a:t>software developers</a:t>
            </a:r>
            <a:r>
              <a: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TotalTime>
  <Words>4472</Words>
  <Application>Microsoft Macintosh PowerPoint</Application>
  <PresentationFormat>Custom</PresentationFormat>
  <Paragraphs>372</Paragraphs>
  <Slides>66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Courier New</vt:lpstr>
      <vt:lpstr>Helvetica Neue</vt:lpstr>
      <vt:lpstr>Helvetica Neue Medium</vt:lpstr>
      <vt:lpstr>Myriad Pro</vt:lpstr>
      <vt:lpstr>Myriad Pro Light</vt:lpstr>
      <vt:lpstr>21_BasicWhite</vt:lpstr>
      <vt:lpstr>Introduction to Git</vt:lpstr>
      <vt:lpstr>Please note</vt:lpstr>
      <vt:lpstr>Please note</vt:lpstr>
      <vt:lpstr>Installing Git</vt:lpstr>
      <vt:lpstr>What is Git?</vt:lpstr>
      <vt:lpstr>What is Git?</vt:lpstr>
      <vt:lpstr>What is Git?</vt:lpstr>
      <vt:lpstr>What is Git?</vt:lpstr>
      <vt:lpstr>Who uses Git?</vt:lpstr>
      <vt:lpstr>Who uses Git?</vt:lpstr>
      <vt:lpstr>Git isn’t just for software developers</vt:lpstr>
      <vt:lpstr>Let’s learn how to use Git!</vt:lpstr>
      <vt:lpstr>Quotation about Git</vt:lpstr>
      <vt:lpstr>Introduction to presentation format</vt:lpstr>
      <vt:lpstr>Terminology: Repository</vt:lpstr>
      <vt:lpstr>Terminology: Repository</vt:lpstr>
      <vt:lpstr>Terminology: Commits</vt:lpstr>
      <vt:lpstr>Quotation about Git and snapshots</vt:lpstr>
      <vt:lpstr>Terminology: Commits</vt:lpstr>
      <vt:lpstr>Terminology: Working tree and staging area (index)</vt:lpstr>
      <vt:lpstr>Terminology: Graph</vt:lpstr>
      <vt:lpstr>Let’s apply these concepts and start using Git!</vt:lpstr>
      <vt:lpstr>In practice: Getting help</vt:lpstr>
      <vt:lpstr>In practice: Repositories and configuration</vt:lpstr>
      <vt:lpstr>In practice: Repositories and configuration</vt:lpstr>
      <vt:lpstr>Hands-on: Repositories and configuration</vt:lpstr>
      <vt:lpstr>In practice: Commits</vt:lpstr>
      <vt:lpstr>In practice: Commits</vt:lpstr>
      <vt:lpstr>In practice: Logs and differences</vt:lpstr>
      <vt:lpstr>Hands-on: Commits</vt:lpstr>
      <vt:lpstr>Hands-on: Commits</vt:lpstr>
      <vt:lpstr>Terminology: Distributed version control</vt:lpstr>
      <vt:lpstr>Terminology: Branches</vt:lpstr>
      <vt:lpstr>Terminology: Merges and rebases</vt:lpstr>
      <vt:lpstr>Terminology: Merges and rebases</vt:lpstr>
      <vt:lpstr>Terminology: Conflicts</vt:lpstr>
      <vt:lpstr>Terminology: Merges … and conflicts</vt:lpstr>
      <vt:lpstr>Continuation of merges and conflicts</vt:lpstr>
      <vt:lpstr>Terminology: Merges … and conflicts</vt:lpstr>
      <vt:lpstr>In practice: Branching and merging</vt:lpstr>
      <vt:lpstr>In practice: Branching and merging</vt:lpstr>
      <vt:lpstr>Hands-on: Branches and merges</vt:lpstr>
      <vt:lpstr>Terminology: References and HEAD</vt:lpstr>
      <vt:lpstr>Terminology: References and HEAD</vt:lpstr>
      <vt:lpstr>Terminology: Reverting and resetting</vt:lpstr>
      <vt:lpstr>Terminology: Reverting</vt:lpstr>
      <vt:lpstr>Terminology: Reverting</vt:lpstr>
      <vt:lpstr>Terminology: Resetting</vt:lpstr>
      <vt:lpstr>In practice: Checking out, reverting, and resetting</vt:lpstr>
      <vt:lpstr>Hands-on: Branches and merges</vt:lpstr>
      <vt:lpstr>Terminology: Remote repositories</vt:lpstr>
      <vt:lpstr>Terminology: Remote repositories</vt:lpstr>
      <vt:lpstr>Terminology: Remote repositories</vt:lpstr>
      <vt:lpstr>Terminology: Remote repositories</vt:lpstr>
      <vt:lpstr>End of main course content</vt:lpstr>
      <vt:lpstr>Terminology: Stash</vt:lpstr>
      <vt:lpstr>Terminology: Submodules</vt:lpstr>
      <vt:lpstr>Terminology: Large File Storage (LFS)</vt:lpstr>
      <vt:lpstr>Terminology: Tags</vt:lpstr>
      <vt:lpstr>Useful files</vt:lpstr>
      <vt:lpstr>.gitignore</vt:lpstr>
      <vt:lpstr>.gitattributes</vt:lpstr>
      <vt:lpstr>README</vt:lpstr>
      <vt:lpstr>LICENSE</vt:lpstr>
      <vt:lpstr>Conclusion of presentation</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Robben Migacz</cp:lastModifiedBy>
  <cp:revision>8</cp:revision>
  <dcterms:modified xsi:type="dcterms:W3CDTF">2025-12-22T22:55:09Z</dcterms:modified>
</cp:coreProperties>
</file>