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818" r:id="rId1"/>
  </p:sldMasterIdLst>
  <p:notesMasterIdLst>
    <p:notesMasterId r:id="rId69"/>
  </p:notesMasterIdLst>
  <p:handoutMasterIdLst>
    <p:handoutMasterId r:id="rId70"/>
  </p:handoutMasterIdLst>
  <p:sldIdLst>
    <p:sldId id="298" r:id="rId2"/>
    <p:sldId id="493" r:id="rId3"/>
    <p:sldId id="466" r:id="rId4"/>
    <p:sldId id="394" r:id="rId5"/>
    <p:sldId id="403" r:id="rId6"/>
    <p:sldId id="398" r:id="rId7"/>
    <p:sldId id="399" r:id="rId8"/>
    <p:sldId id="400" r:id="rId9"/>
    <p:sldId id="405" r:id="rId10"/>
    <p:sldId id="494" r:id="rId11"/>
    <p:sldId id="463" r:id="rId12"/>
    <p:sldId id="464" r:id="rId13"/>
    <p:sldId id="492" r:id="rId14"/>
    <p:sldId id="368" r:id="rId15"/>
    <p:sldId id="418" r:id="rId16"/>
    <p:sldId id="406" r:id="rId17"/>
    <p:sldId id="420" r:id="rId18"/>
    <p:sldId id="421" r:id="rId19"/>
    <p:sldId id="422" r:id="rId20"/>
    <p:sldId id="423" r:id="rId21"/>
    <p:sldId id="424" r:id="rId22"/>
    <p:sldId id="439" r:id="rId23"/>
    <p:sldId id="440" r:id="rId24"/>
    <p:sldId id="441" r:id="rId25"/>
    <p:sldId id="442" r:id="rId26"/>
    <p:sldId id="453" r:id="rId27"/>
    <p:sldId id="425" r:id="rId28"/>
    <p:sldId id="426" r:id="rId29"/>
    <p:sldId id="428" r:id="rId30"/>
    <p:sldId id="458" r:id="rId31"/>
    <p:sldId id="371" r:id="rId32"/>
    <p:sldId id="427" r:id="rId33"/>
    <p:sldId id="429" r:id="rId34"/>
    <p:sldId id="430" r:id="rId35"/>
    <p:sldId id="431" r:id="rId36"/>
    <p:sldId id="432" r:id="rId37"/>
    <p:sldId id="433" r:id="rId38"/>
    <p:sldId id="296" r:id="rId39"/>
    <p:sldId id="436" r:id="rId40"/>
    <p:sldId id="435" r:id="rId41"/>
    <p:sldId id="437" r:id="rId42"/>
    <p:sldId id="438" r:id="rId43"/>
    <p:sldId id="454" r:id="rId44"/>
    <p:sldId id="356" r:id="rId45"/>
    <p:sldId id="467" r:id="rId46"/>
    <p:sldId id="468" r:id="rId47"/>
    <p:sldId id="481" r:id="rId48"/>
    <p:sldId id="482" r:id="rId49"/>
    <p:sldId id="483" r:id="rId50"/>
    <p:sldId id="484" r:id="rId51"/>
    <p:sldId id="485" r:id="rId52"/>
    <p:sldId id="486" r:id="rId53"/>
    <p:sldId id="471" r:id="rId54"/>
    <p:sldId id="480" r:id="rId55"/>
    <p:sldId id="487" r:id="rId56"/>
    <p:sldId id="488" r:id="rId57"/>
    <p:sldId id="489" r:id="rId58"/>
    <p:sldId id="473" r:id="rId59"/>
    <p:sldId id="474" r:id="rId60"/>
    <p:sldId id="479" r:id="rId61"/>
    <p:sldId id="490" r:id="rId62"/>
    <p:sldId id="475" r:id="rId63"/>
    <p:sldId id="476" r:id="rId64"/>
    <p:sldId id="478" r:id="rId65"/>
    <p:sldId id="491" r:id="rId66"/>
    <p:sldId id="363" r:id="rId67"/>
    <p:sldId id="332" r:id="rId68"/>
  </p:sldIdLst>
  <p:sldSz cx="9144000" cy="6858000" type="screen4x3"/>
  <p:notesSz cx="6985000" cy="9271000"/>
  <p:defaultTextStyle>
    <a:defPPr>
      <a:defRPr lang="en-US"/>
    </a:defPPr>
    <a:lvl1pPr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2pPr>
    <a:lvl3pPr marL="9144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3pPr>
    <a:lvl4pPr marL="13716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4pPr>
    <a:lvl5pPr marL="18288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5pPr>
    <a:lvl6pPr marL="22860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6pPr>
    <a:lvl7pPr marL="27432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7pPr>
    <a:lvl8pPr marL="32004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8pPr>
    <a:lvl9pPr marL="36576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CC99"/>
    <a:srgbClr val="CC6633"/>
    <a:srgbClr val="7A2310"/>
    <a:srgbClr val="7D1F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4783" autoAdjust="0"/>
  </p:normalViewPr>
  <p:slideViewPr>
    <p:cSldViewPr>
      <p:cViewPr varScale="1">
        <p:scale>
          <a:sx n="113" d="100"/>
          <a:sy n="113" d="100"/>
        </p:scale>
        <p:origin x="164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27363"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defTabSz="928688" eaLnBrk="0" hangingPunct="0">
              <a:spcBef>
                <a:spcPct val="50000"/>
              </a:spcBef>
              <a:defRPr sz="1200">
                <a:latin typeface="Times" pitchFamily="26" charset="0"/>
              </a:defRPr>
            </a:lvl1pPr>
          </a:lstStyle>
          <a:p>
            <a:r>
              <a:rPr lang="en-US"/>
              <a:t>http://www.chpc.utah.edu</a:t>
            </a:r>
          </a:p>
        </p:txBody>
      </p:sp>
      <p:sp>
        <p:nvSpPr>
          <p:cNvPr id="9219" name="Rectangle 3"/>
          <p:cNvSpPr>
            <a:spLocks noGrp="1" noChangeArrowheads="1"/>
          </p:cNvSpPr>
          <p:nvPr>
            <p:ph type="dt" sz="quarter" idx="1"/>
          </p:nvPr>
        </p:nvSpPr>
        <p:spPr bwMode="auto">
          <a:xfrm>
            <a:off x="3957638" y="0"/>
            <a:ext cx="3027362"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62E2CED9-D5BD-3644-8475-2841E9D82073}" type="datetime1">
              <a:rPr lang="en-US" smtClean="0"/>
              <a:t>2/24/26</a:t>
            </a:fld>
            <a:endParaRPr lang="en-US"/>
          </a:p>
        </p:txBody>
      </p:sp>
      <p:sp>
        <p:nvSpPr>
          <p:cNvPr id="9220" name="Rectangle 4"/>
          <p:cNvSpPr>
            <a:spLocks noGrp="1" noChangeArrowheads="1"/>
          </p:cNvSpPr>
          <p:nvPr>
            <p:ph type="ftr" sz="quarter" idx="2"/>
          </p:nvPr>
        </p:nvSpPr>
        <p:spPr bwMode="auto">
          <a:xfrm>
            <a:off x="0" y="8996363"/>
            <a:ext cx="3027363"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defTabSz="928688" eaLnBrk="0" hangingPunct="0">
              <a:spcBef>
                <a:spcPct val="50000"/>
              </a:spcBef>
              <a:defRPr sz="1200">
                <a:latin typeface="Times" pitchFamily="26" charset="0"/>
              </a:defRPr>
            </a:lvl1pPr>
          </a:lstStyle>
          <a:p>
            <a:endParaRPr lang="en-US"/>
          </a:p>
        </p:txBody>
      </p:sp>
      <p:sp>
        <p:nvSpPr>
          <p:cNvPr id="9221" name="Rectangle 5"/>
          <p:cNvSpPr>
            <a:spLocks noGrp="1" noChangeArrowheads="1"/>
          </p:cNvSpPr>
          <p:nvPr>
            <p:ph type="sldNum" sz="quarter" idx="3"/>
          </p:nvPr>
        </p:nvSpPr>
        <p:spPr bwMode="auto">
          <a:xfrm>
            <a:off x="3957638" y="8996363"/>
            <a:ext cx="3027362"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78EFBCC7-8BF4-9A48-B009-E4CAB00FB0F4}" type="slidenum">
              <a:rPr lang="en-US"/>
              <a:pPr/>
              <a:t>‹#›</a:t>
            </a:fld>
            <a:endParaRPr lang="en-US"/>
          </a:p>
        </p:txBody>
      </p:sp>
    </p:spTree>
    <p:extLst>
      <p:ext uri="{BB962C8B-B14F-4D97-AF65-F5344CB8AC3E}">
        <p14:creationId xmlns:p14="http://schemas.microsoft.com/office/powerpoint/2010/main" val="3210201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defTabSz="928688" eaLnBrk="0" hangingPunct="0">
              <a:spcBef>
                <a:spcPct val="50000"/>
              </a:spcBef>
              <a:defRPr sz="1200">
                <a:latin typeface="Times" pitchFamily="26" charset="0"/>
              </a:defRPr>
            </a:lvl1pPr>
          </a:lstStyle>
          <a:p>
            <a:r>
              <a:rPr lang="en-US"/>
              <a:t>http://www.chpc.utah.edu</a:t>
            </a:r>
          </a:p>
        </p:txBody>
      </p:sp>
      <p:sp>
        <p:nvSpPr>
          <p:cNvPr id="6147" name="Rectangle 3"/>
          <p:cNvSpPr>
            <a:spLocks noGrp="1" noChangeArrowheads="1"/>
          </p:cNvSpPr>
          <p:nvPr>
            <p:ph type="dt" idx="1"/>
          </p:nvPr>
        </p:nvSpPr>
        <p:spPr bwMode="auto">
          <a:xfrm>
            <a:off x="3957638" y="0"/>
            <a:ext cx="3027362"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31221515-87E2-7C40-8A70-6FFA423A8160}" type="datetime1">
              <a:rPr lang="en-US" smtClean="0"/>
              <a:t>2/24/26</a:t>
            </a:fld>
            <a:endParaRPr lang="en-US"/>
          </a:p>
        </p:txBody>
      </p:sp>
      <p:sp>
        <p:nvSpPr>
          <p:cNvPr id="1638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12271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996363"/>
            <a:ext cx="3027363"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defTabSz="928688" eaLnBrk="0" hangingPunct="0">
              <a:spcBef>
                <a:spcPct val="50000"/>
              </a:spcBef>
              <a:defRPr sz="1200">
                <a:latin typeface="Times" pitchFamily="26" charset="0"/>
              </a:defRPr>
            </a:lvl1pPr>
          </a:lstStyle>
          <a:p>
            <a:endParaRPr lang="en-US"/>
          </a:p>
        </p:txBody>
      </p:sp>
      <p:sp>
        <p:nvSpPr>
          <p:cNvPr id="6151" name="Rectangle 7"/>
          <p:cNvSpPr>
            <a:spLocks noGrp="1" noChangeArrowheads="1"/>
          </p:cNvSpPr>
          <p:nvPr>
            <p:ph type="sldNum" sz="quarter" idx="5"/>
          </p:nvPr>
        </p:nvSpPr>
        <p:spPr bwMode="auto">
          <a:xfrm>
            <a:off x="3957638" y="8996363"/>
            <a:ext cx="3027362"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AA3895A6-670A-7448-8EB0-8F0271884791}" type="slidenum">
              <a:rPr lang="en-US"/>
              <a:pPr/>
              <a:t>‹#›</a:t>
            </a:fld>
            <a:endParaRPr lang="en-US"/>
          </a:p>
        </p:txBody>
      </p:sp>
    </p:spTree>
    <p:extLst>
      <p:ext uri="{BB962C8B-B14F-4D97-AF65-F5344CB8AC3E}">
        <p14:creationId xmlns:p14="http://schemas.microsoft.com/office/powerpoint/2010/main" val="2999164399"/>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230206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The first thing you will need to fill out are the #SBATCH directives. Lets focus on the most important part – account and partition</a:t>
            </a:r>
          </a:p>
        </p:txBody>
      </p:sp>
    </p:spTree>
    <p:extLst>
      <p:ext uri="{BB962C8B-B14F-4D97-AF65-F5344CB8AC3E}">
        <p14:creationId xmlns:p14="http://schemas.microsoft.com/office/powerpoint/2010/main" val="2796420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Cluster, account, and partition are information you will need to submit a SLURM job.</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2/24/26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15</a:t>
            </a:fld>
            <a:endParaRPr lang="en-US"/>
          </a:p>
        </p:txBody>
      </p:sp>
    </p:spTree>
    <p:extLst>
      <p:ext uri="{BB962C8B-B14F-4D97-AF65-F5344CB8AC3E}">
        <p14:creationId xmlns:p14="http://schemas.microsoft.com/office/powerpoint/2010/main" val="2006572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16</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980118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17</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315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082898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544385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459049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410699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0761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endParaRPr dirty="0"/>
          </a:p>
        </p:txBody>
      </p:sp>
    </p:spTree>
    <p:extLst>
      <p:ext uri="{BB962C8B-B14F-4D97-AF65-F5344CB8AC3E}">
        <p14:creationId xmlns:p14="http://schemas.microsoft.com/office/powerpoint/2010/main" val="947725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858977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But, for now, we don’t want to worry about constraints</a:t>
            </a:r>
          </a:p>
        </p:txBody>
      </p:sp>
    </p:spTree>
    <p:extLst>
      <p:ext uri="{BB962C8B-B14F-4D97-AF65-F5344CB8AC3E}">
        <p14:creationId xmlns:p14="http://schemas.microsoft.com/office/powerpoint/2010/main" val="3031881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2D7F6-E5D0-9632-B92A-92C719E0713C}"/>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D1BCA29E-28D4-9B54-E73D-58AD76406DFB}"/>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E895CC0A-B4B0-0CB0-F052-981F3F24F328}"/>
              </a:ext>
            </a:extLst>
          </p:cNvPr>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a:extLst>
              <a:ext uri="{FF2B5EF4-FFF2-40B4-BE49-F238E27FC236}">
                <a16:creationId xmlns:a16="http://schemas.microsoft.com/office/drawing/2014/main" id="{5FDA3485-174F-E4E5-2AF1-CEE9573E3B7A}"/>
              </a:ext>
            </a:extLst>
          </p:cNvPr>
          <p:cNvSpPr>
            <a:spLocks noGrp="1" noChangeArrowheads="1"/>
          </p:cNvSpPr>
          <p:nvPr>
            <p:ph type="sldNum" sz="quarter" idx="5"/>
          </p:nvPr>
        </p:nvSpPr>
        <p:spPr>
          <a:noFill/>
        </p:spPr>
        <p:txBody>
          <a:bodyPr/>
          <a:lstStyle/>
          <a:p>
            <a:fld id="{592D9234-6126-A744-9630-0322AA72A86E}" type="slidenum">
              <a:rPr lang="en-US"/>
              <a:pPr/>
              <a:t>25</a:t>
            </a:fld>
            <a:endParaRPr lang="en-US"/>
          </a:p>
        </p:txBody>
      </p:sp>
      <p:sp>
        <p:nvSpPr>
          <p:cNvPr id="19461" name="Rectangle 2">
            <a:extLst>
              <a:ext uri="{FF2B5EF4-FFF2-40B4-BE49-F238E27FC236}">
                <a16:creationId xmlns:a16="http://schemas.microsoft.com/office/drawing/2014/main" id="{E0B304FF-0206-A227-B88A-E5219DD26071}"/>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4863CBE6-C5A1-B44C-065E-5554F1237481}"/>
              </a:ext>
            </a:extLst>
          </p:cNvPr>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But, for now, we don’t want to worry about constraints</a:t>
            </a:r>
          </a:p>
          <a:p>
            <a:r>
              <a:rPr lang="en-US" dirty="0">
                <a:solidFill>
                  <a:srgbClr val="000000"/>
                </a:solidFill>
                <a:effectLst/>
                <a:latin typeface="Menlo" panose="020B0609030804020204" pitchFamily="49" charset="0"/>
              </a:rPr>
              <a:t>#SBATCH --mail-type=FAIL,BEGIN,END</a:t>
            </a:r>
          </a:p>
          <a:p>
            <a:r>
              <a:rPr lang="en-US" dirty="0">
                <a:solidFill>
                  <a:srgbClr val="000000"/>
                </a:solidFill>
                <a:effectLst/>
                <a:latin typeface="Menlo" panose="020B0609030804020204" pitchFamily="49" charset="0"/>
              </a:rPr>
              <a:t>#SBATCH --mail-user=</a:t>
            </a:r>
            <a:r>
              <a:rPr lang="en-US" dirty="0" err="1">
                <a:solidFill>
                  <a:srgbClr val="000000"/>
                </a:solidFill>
                <a:effectLst/>
                <a:latin typeface="Menlo" panose="020B0609030804020204" pitchFamily="49" charset="0"/>
              </a:rPr>
              <a:t>ashley.dederich@usu.edu</a:t>
            </a:r>
            <a:endParaRPr lang="en-US" dirty="0">
              <a:solidFill>
                <a:srgbClr val="000000"/>
              </a:solidFill>
              <a:effectLst/>
              <a:latin typeface="Menlo" panose="020B0609030804020204" pitchFamily="49" charset="0"/>
            </a:endParaRPr>
          </a:p>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614595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26</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2229107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three main storage systems here</a:t>
            </a:r>
          </a:p>
          <a:p>
            <a:r>
              <a:rPr lang="en-US" dirty="0"/>
              <a:t>We recommend using scratch when running your job</a:t>
            </a:r>
          </a:p>
          <a:p>
            <a:r>
              <a:rPr lang="en-US" dirty="0"/>
              <a:t>Here is how you can go about doing that</a:t>
            </a:r>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2/24/26</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27</a:t>
            </a:fld>
            <a:endParaRPr lang="en-US"/>
          </a:p>
        </p:txBody>
      </p:sp>
    </p:spTree>
    <p:extLst>
      <p:ext uri="{BB962C8B-B14F-4D97-AF65-F5344CB8AC3E}">
        <p14:creationId xmlns:p14="http://schemas.microsoft.com/office/powerpoint/2010/main" val="351684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Create environmental var</a:t>
            </a:r>
          </a:p>
          <a:p>
            <a:pPr eaLnBrk="1" hangingPunct="1"/>
            <a:r>
              <a:rPr lang="en-US" dirty="0">
                <a:latin typeface="Times" pitchFamily="26" charset="0"/>
                <a:ea typeface="ＭＳ Ｐゴシック" pitchFamily="26" charset="-128"/>
                <a:cs typeface="ＭＳ Ｐゴシック" pitchFamily="26" charset="-128"/>
              </a:rPr>
              <a:t>$USER</a:t>
            </a:r>
          </a:p>
          <a:p>
            <a:pPr eaLnBrk="1" hangingPunct="1"/>
            <a:r>
              <a:rPr lang="en-US" dirty="0">
                <a:latin typeface="Times" pitchFamily="26" charset="0"/>
                <a:ea typeface="ＭＳ Ｐゴシック" pitchFamily="26" charset="-128"/>
                <a:cs typeface="ＭＳ Ｐゴシック" pitchFamily="26" charset="-128"/>
              </a:rPr>
              <a:t>Notice $SLURM_JOB_ID – lets talk about this</a:t>
            </a:r>
          </a:p>
        </p:txBody>
      </p:sp>
    </p:spTree>
    <p:extLst>
      <p:ext uri="{BB962C8B-B14F-4D97-AF65-F5344CB8AC3E}">
        <p14:creationId xmlns:p14="http://schemas.microsoft.com/office/powerpoint/2010/main" val="2071394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0A146-3F3B-5B67-B24E-FB7F89201CCA}"/>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4594C6BC-5E86-2CFD-E3DC-98F74DC23F8B}"/>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9FFC1FB4-05ED-A7A2-087B-FAED29A1DAC3}"/>
              </a:ext>
            </a:extLst>
          </p:cNvPr>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a:extLst>
              <a:ext uri="{FF2B5EF4-FFF2-40B4-BE49-F238E27FC236}">
                <a16:creationId xmlns:a16="http://schemas.microsoft.com/office/drawing/2014/main" id="{B2EF1C1B-485F-6AF7-F81F-7358996F403F}"/>
              </a:ext>
            </a:extLst>
          </p:cNvPr>
          <p:cNvSpPr>
            <a:spLocks noGrp="1" noChangeArrowheads="1"/>
          </p:cNvSpPr>
          <p:nvPr>
            <p:ph type="sldNum" sz="quarter" idx="5"/>
          </p:nvPr>
        </p:nvSpPr>
        <p:spPr>
          <a:noFill/>
        </p:spPr>
        <p:txBody>
          <a:bodyPr/>
          <a:lstStyle/>
          <a:p>
            <a:fld id="{592D9234-6126-A744-9630-0322AA72A86E}" type="slidenum">
              <a:rPr lang="en-US"/>
              <a:pPr/>
              <a:t>29</a:t>
            </a:fld>
            <a:endParaRPr lang="en-US"/>
          </a:p>
        </p:txBody>
      </p:sp>
      <p:sp>
        <p:nvSpPr>
          <p:cNvPr id="19461" name="Rectangle 2">
            <a:extLst>
              <a:ext uri="{FF2B5EF4-FFF2-40B4-BE49-F238E27FC236}">
                <a16:creationId xmlns:a16="http://schemas.microsoft.com/office/drawing/2014/main" id="{D0D25124-B61E-D430-F114-99A37F5F76C8}"/>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9E61267B-DDC3-83F7-039D-3E5DF61B8A18}"/>
              </a:ext>
            </a:extLst>
          </p:cNvPr>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Create environmental var</a:t>
            </a:r>
          </a:p>
          <a:p>
            <a:pPr eaLnBrk="1" hangingPunct="1"/>
            <a:r>
              <a:rPr lang="en-US" dirty="0">
                <a:latin typeface="Times" pitchFamily="26" charset="0"/>
                <a:ea typeface="ＭＳ Ｐゴシック" pitchFamily="26" charset="-128"/>
                <a:cs typeface="ＭＳ Ｐゴシック" pitchFamily="26" charset="-128"/>
              </a:rPr>
              <a:t>$USER</a:t>
            </a:r>
          </a:p>
          <a:p>
            <a:pPr eaLnBrk="1" hangingPunct="1"/>
            <a:r>
              <a:rPr lang="en-US" dirty="0">
                <a:latin typeface="Times" pitchFamily="26" charset="0"/>
                <a:ea typeface="ＭＳ Ｐゴシック" pitchFamily="26" charset="-128"/>
                <a:cs typeface="ＭＳ Ｐゴシック" pitchFamily="26" charset="-128"/>
              </a:rPr>
              <a:t>Notice $SLURM_JOB_ID – lets talk about this</a:t>
            </a:r>
          </a:p>
        </p:txBody>
      </p:sp>
    </p:spTree>
    <p:extLst>
      <p:ext uri="{BB962C8B-B14F-4D97-AF65-F5344CB8AC3E}">
        <p14:creationId xmlns:p14="http://schemas.microsoft.com/office/powerpoint/2010/main" val="2268808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9EA1-35E9-911A-8815-FF06C7A85F5E}"/>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37C8A4EF-CB3B-5C02-45B1-FF130F92C7D3}"/>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12EBEFFC-F4E9-801D-2320-933C0B816EC7}"/>
              </a:ext>
            </a:extLst>
          </p:cNvPr>
          <p:cNvSpPr>
            <a:spLocks noGrp="1" noChangeArrowheads="1"/>
          </p:cNvSpPr>
          <p:nvPr>
            <p:ph type="dt" sz="quarter" idx="1"/>
          </p:nvPr>
        </p:nvSpPr>
        <p:spPr>
          <a:noFill/>
        </p:spPr>
        <p:txBody>
          <a:bodyPr/>
          <a:lstStyle/>
          <a:p>
            <a:fld id="{731A72B3-DD96-E04B-8B14-D43AA4AE89BB}" type="datetime1">
              <a:rPr lang="en-US" smtClean="0"/>
              <a:t>2/24/26</a:t>
            </a:fld>
            <a:endParaRPr lang="en-US"/>
          </a:p>
        </p:txBody>
      </p:sp>
      <p:sp>
        <p:nvSpPr>
          <p:cNvPr id="19460" name="Rectangle 7">
            <a:extLst>
              <a:ext uri="{FF2B5EF4-FFF2-40B4-BE49-F238E27FC236}">
                <a16:creationId xmlns:a16="http://schemas.microsoft.com/office/drawing/2014/main" id="{C73D2A7A-AF8A-D0D3-3E71-55CE52379C33}"/>
              </a:ext>
            </a:extLst>
          </p:cNvPr>
          <p:cNvSpPr>
            <a:spLocks noGrp="1" noChangeArrowheads="1"/>
          </p:cNvSpPr>
          <p:nvPr>
            <p:ph type="sldNum" sz="quarter" idx="5"/>
          </p:nvPr>
        </p:nvSpPr>
        <p:spPr>
          <a:noFill/>
        </p:spPr>
        <p:txBody>
          <a:bodyPr/>
          <a:lstStyle/>
          <a:p>
            <a:fld id="{592D9234-6126-A744-9630-0322AA72A86E}" type="slidenum">
              <a:rPr lang="en-US"/>
              <a:pPr/>
              <a:t>30</a:t>
            </a:fld>
            <a:endParaRPr lang="en-US"/>
          </a:p>
        </p:txBody>
      </p:sp>
      <p:sp>
        <p:nvSpPr>
          <p:cNvPr id="19461" name="Rectangle 2">
            <a:extLst>
              <a:ext uri="{FF2B5EF4-FFF2-40B4-BE49-F238E27FC236}">
                <a16:creationId xmlns:a16="http://schemas.microsoft.com/office/drawing/2014/main" id="{8E012176-27E3-1C89-7D8E-3F14BA2950D9}"/>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E7A1BB90-8182-92BE-6CF1-E428B21965BF}"/>
              </a:ext>
            </a:extLst>
          </p:cNvPr>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SLURM sets environmental variables for us that we can call in our script, including $SLURM_JOB_ID</a:t>
            </a:r>
          </a:p>
          <a:p>
            <a:pPr eaLnBrk="1" hangingPunct="1"/>
            <a:r>
              <a:rPr lang="en-US" dirty="0">
                <a:latin typeface="Times" pitchFamily="26" charset="0"/>
                <a:ea typeface="ＭＳ Ｐゴシック" pitchFamily="26" charset="-128"/>
                <a:cs typeface="ＭＳ Ｐゴシック" pitchFamily="26" charset="-128"/>
              </a:rPr>
              <a:t>There is a whole bunch of different vars that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sets, you can see a complete list at this link, available in the pdf of these slides.</a:t>
            </a:r>
          </a:p>
          <a:p>
            <a:pPr eaLnBrk="1" hangingPunct="1"/>
            <a:r>
              <a:rPr lang="en-US" dirty="0">
                <a:latin typeface="Times" pitchFamily="26" charset="0"/>
                <a:ea typeface="ＭＳ Ｐゴシック" pitchFamily="26" charset="-128"/>
                <a:cs typeface="ＭＳ Ｐゴシック" pitchFamily="26" charset="-128"/>
              </a:rPr>
              <a:t>Back to our regularly scheduled programming</a:t>
            </a:r>
          </a:p>
        </p:txBody>
      </p:sp>
    </p:spTree>
    <p:extLst>
      <p:ext uri="{BB962C8B-B14F-4D97-AF65-F5344CB8AC3E}">
        <p14:creationId xmlns:p14="http://schemas.microsoft.com/office/powerpoint/2010/main" val="3522455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Create environmental var</a:t>
            </a:r>
          </a:p>
          <a:p>
            <a:pPr eaLnBrk="1" hangingPunct="1"/>
            <a:r>
              <a:rPr lang="en-US" dirty="0">
                <a:latin typeface="Times" pitchFamily="26" charset="0"/>
                <a:ea typeface="ＭＳ Ｐゴシック" pitchFamily="26" charset="-128"/>
                <a:cs typeface="ＭＳ Ｐゴシック" pitchFamily="26" charset="-128"/>
              </a:rPr>
              <a:t>$USER</a:t>
            </a:r>
          </a:p>
          <a:p>
            <a:pPr eaLnBrk="1" hangingPunct="1"/>
            <a:r>
              <a:rPr lang="en-US" dirty="0">
                <a:latin typeface="Times" pitchFamily="26" charset="0"/>
                <a:ea typeface="ＭＳ Ｐゴシック" pitchFamily="26" charset="-128"/>
                <a:cs typeface="ＭＳ Ｐゴシック" pitchFamily="26" charset="-128"/>
              </a:rPr>
              <a:t>Notice $SLURM_JOB_ID – lets talk about this</a:t>
            </a:r>
          </a:p>
        </p:txBody>
      </p:sp>
    </p:spTree>
    <p:extLst>
      <p:ext uri="{BB962C8B-B14F-4D97-AF65-F5344CB8AC3E}">
        <p14:creationId xmlns:p14="http://schemas.microsoft.com/office/powerpoint/2010/main" val="1448375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6040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79B7796-27FF-2447-A144-C38BBB0049E9}"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4140770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Load the desired modules into your environment so that the computer can recognize the commands you are giving it</a:t>
            </a:r>
          </a:p>
        </p:txBody>
      </p:sp>
    </p:spTree>
    <p:extLst>
      <p:ext uri="{BB962C8B-B14F-4D97-AF65-F5344CB8AC3E}">
        <p14:creationId xmlns:p14="http://schemas.microsoft.com/office/powerpoint/2010/main" val="3304378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91953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35</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Finally, you clean up after yourself.</a:t>
            </a:r>
          </a:p>
          <a:p>
            <a:pPr eaLnBrk="1" hangingPunct="1"/>
            <a:r>
              <a:rPr lang="en-US" dirty="0">
                <a:latin typeface="Times" pitchFamily="26" charset="0"/>
                <a:ea typeface="ＭＳ Ｐゴシック" pitchFamily="26" charset="-128"/>
                <a:cs typeface="ＭＳ Ｐゴシック" pitchFamily="26" charset="-128"/>
              </a:rPr>
              <a:t>Removing $SCRDIR is the most important part, because the scratch directories (vast and nfs1) frequently fill up and we have to remind users to clean up those directories.</a:t>
            </a:r>
          </a:p>
        </p:txBody>
      </p:sp>
    </p:spTree>
    <p:extLst>
      <p:ext uri="{BB962C8B-B14F-4D97-AF65-F5344CB8AC3E}">
        <p14:creationId xmlns:p14="http://schemas.microsoft.com/office/powerpoint/2010/main" val="2445748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36</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And there you have it! You have a whole SLURM script.</a:t>
            </a:r>
          </a:p>
        </p:txBody>
      </p:sp>
    </p:spTree>
    <p:extLst>
      <p:ext uri="{BB962C8B-B14F-4D97-AF65-F5344CB8AC3E}">
        <p14:creationId xmlns:p14="http://schemas.microsoft.com/office/powerpoint/2010/main" val="764859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sbatch</a:t>
            </a:r>
            <a:r>
              <a:rPr lang="en-US" dirty="0"/>
              <a:t> is the command to use. If your #SBATCH directives have no errors, you will see a message pop up that looks like this…</a:t>
            </a:r>
          </a:p>
          <a:p>
            <a:r>
              <a:rPr lang="en-US" dirty="0"/>
              <a:t>This is the SLURM job id</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2/24/26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37</a:t>
            </a:fld>
            <a:endParaRPr lang="en-US"/>
          </a:p>
        </p:txBody>
      </p:sp>
    </p:spTree>
    <p:extLst>
      <p:ext uri="{BB962C8B-B14F-4D97-AF65-F5344CB8AC3E}">
        <p14:creationId xmlns:p14="http://schemas.microsoft.com/office/powerpoint/2010/main" val="42902058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demonstration</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2/24/26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38</a:t>
            </a:fld>
            <a:endParaRPr lang="en-US"/>
          </a:p>
        </p:txBody>
      </p:sp>
    </p:spTree>
    <p:extLst>
      <p:ext uri="{BB962C8B-B14F-4D97-AF65-F5344CB8AC3E}">
        <p14:creationId xmlns:p14="http://schemas.microsoft.com/office/powerpoint/2010/main" val="2911333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2/24/26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39</a:t>
            </a:fld>
            <a:endParaRPr lang="en-US"/>
          </a:p>
        </p:txBody>
      </p:sp>
    </p:spTree>
    <p:extLst>
      <p:ext uri="{BB962C8B-B14F-4D97-AF65-F5344CB8AC3E}">
        <p14:creationId xmlns:p14="http://schemas.microsoft.com/office/powerpoint/2010/main" val="1496455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 of </a:t>
            </a:r>
            <a:r>
              <a:rPr lang="en-US" dirty="0" err="1"/>
              <a:t>sinfo</a:t>
            </a:r>
            <a:r>
              <a:rPr lang="en-US" dirty="0"/>
              <a:t> –help, </a:t>
            </a:r>
            <a:r>
              <a:rPr lang="en-US" dirty="0" err="1"/>
              <a:t>sinfo</a:t>
            </a:r>
            <a:r>
              <a:rPr lang="en-US" dirty="0"/>
              <a:t> –p </a:t>
            </a:r>
            <a:r>
              <a:rPr lang="en-US" dirty="0" err="1"/>
              <a:t>notchpeak</a:t>
            </a:r>
            <a:r>
              <a:rPr lang="en-US" dirty="0"/>
              <a:t>-guest, </a:t>
            </a:r>
            <a:r>
              <a:rPr lang="en-US" dirty="0" err="1"/>
              <a:t>sinfo</a:t>
            </a:r>
            <a:r>
              <a:rPr lang="en-US" dirty="0"/>
              <a:t> -N</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2/24/26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40</a:t>
            </a:fld>
            <a:endParaRPr lang="en-US"/>
          </a:p>
        </p:txBody>
      </p:sp>
    </p:spTree>
    <p:extLst>
      <p:ext uri="{BB962C8B-B14F-4D97-AF65-F5344CB8AC3E}">
        <p14:creationId xmlns:p14="http://schemas.microsoft.com/office/powerpoint/2010/main" val="2078102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thing you can do is request an interactive node through SLURM with the </a:t>
            </a:r>
            <a:r>
              <a:rPr lang="en-US" dirty="0" err="1"/>
              <a:t>salloc</a:t>
            </a:r>
            <a:r>
              <a:rPr lang="en-US" dirty="0"/>
              <a:t> command</a:t>
            </a:r>
          </a:p>
          <a:p>
            <a:r>
              <a:rPr lang="en-US" dirty="0"/>
              <a:t>Useful if you have a program that you need to interact with through the command line</a:t>
            </a:r>
          </a:p>
          <a:p>
            <a:r>
              <a:rPr lang="en-US" dirty="0"/>
              <a:t>Works with same #SBATCH directives</a:t>
            </a:r>
          </a:p>
          <a:p>
            <a:r>
              <a:rPr lang="en-US" dirty="0"/>
              <a:t>Give a demonstration </a:t>
            </a:r>
            <a:r>
              <a:rPr lang="en-US" dirty="0" err="1"/>
              <a:t>salloc</a:t>
            </a:r>
            <a:r>
              <a:rPr lang="en-US" dirty="0"/>
              <a:t> –partition </a:t>
            </a:r>
            <a:r>
              <a:rPr lang="en-US" dirty="0" err="1"/>
              <a:t>notchpeak</a:t>
            </a:r>
            <a:r>
              <a:rPr lang="en-US" dirty="0"/>
              <a:t>-shared-short –account </a:t>
            </a:r>
            <a:r>
              <a:rPr lang="en-US" dirty="0" err="1"/>
              <a:t>notchpeak</a:t>
            </a:r>
            <a:r>
              <a:rPr lang="en-US" dirty="0"/>
              <a:t>-shared-short –N 1 –t 01:00:00</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2/24/26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41</a:t>
            </a:fld>
            <a:endParaRPr lang="en-US"/>
          </a:p>
        </p:txBody>
      </p:sp>
    </p:spTree>
    <p:extLst>
      <p:ext uri="{BB962C8B-B14F-4D97-AF65-F5344CB8AC3E}">
        <p14:creationId xmlns:p14="http://schemas.microsoft.com/office/powerpoint/2010/main" val="1549825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8ED6C-C742-B905-9558-3371FE225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F27A3-83F6-5D71-66A7-F5AC791D6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BD603-CF17-208C-9882-DD119C25B0C8}"/>
              </a:ext>
            </a:extLst>
          </p:cNvPr>
          <p:cNvSpPr>
            <a:spLocks noGrp="1"/>
          </p:cNvSpPr>
          <p:nvPr>
            <p:ph type="body" idx="1"/>
          </p:nvPr>
        </p:nvSpPr>
        <p:spPr/>
        <p:txBody>
          <a:bodyPr/>
          <a:lstStyle/>
          <a:p>
            <a:r>
              <a:rPr lang="en-US" dirty="0"/>
              <a:t>The last thing you can do is request an interactive node through SLURM with the </a:t>
            </a:r>
            <a:r>
              <a:rPr lang="en-US" dirty="0" err="1"/>
              <a:t>salloc</a:t>
            </a:r>
            <a:r>
              <a:rPr lang="en-US" dirty="0"/>
              <a:t> command</a:t>
            </a:r>
          </a:p>
          <a:p>
            <a:r>
              <a:rPr lang="en-US" dirty="0"/>
              <a:t>Useful if you have a program that you need to interact with through the command line</a:t>
            </a:r>
          </a:p>
          <a:p>
            <a:r>
              <a:rPr lang="en-US" dirty="0"/>
              <a:t>Works with same #SBATCH directives</a:t>
            </a:r>
          </a:p>
          <a:p>
            <a:r>
              <a:rPr lang="en-US" dirty="0"/>
              <a:t>Give a demonstration </a:t>
            </a:r>
            <a:r>
              <a:rPr lang="en-US" dirty="0" err="1"/>
              <a:t>salloc</a:t>
            </a:r>
            <a:r>
              <a:rPr lang="en-US" dirty="0"/>
              <a:t> –partition </a:t>
            </a:r>
            <a:r>
              <a:rPr lang="en-US" dirty="0" err="1"/>
              <a:t>notchpeak</a:t>
            </a:r>
            <a:r>
              <a:rPr lang="en-US" dirty="0"/>
              <a:t>-shared-short –account </a:t>
            </a:r>
            <a:r>
              <a:rPr lang="en-US" dirty="0" err="1"/>
              <a:t>notchpeak</a:t>
            </a:r>
            <a:r>
              <a:rPr lang="en-US" dirty="0"/>
              <a:t>-shared-short –N 1 –t 01:00:00</a:t>
            </a:r>
          </a:p>
        </p:txBody>
      </p:sp>
      <p:sp>
        <p:nvSpPr>
          <p:cNvPr id="4" name="Header Placeholder 3">
            <a:extLst>
              <a:ext uri="{FF2B5EF4-FFF2-40B4-BE49-F238E27FC236}">
                <a16:creationId xmlns:a16="http://schemas.microsoft.com/office/drawing/2014/main" id="{E88F0A0F-9179-93B3-E354-9F397EA94C21}"/>
              </a:ext>
            </a:extLst>
          </p:cNvPr>
          <p:cNvSpPr>
            <a:spLocks noGrp="1"/>
          </p:cNvSpPr>
          <p:nvPr>
            <p:ph type="hdr" sz="quarter" idx="10"/>
          </p:nvPr>
        </p:nvSpPr>
        <p:spPr/>
        <p:txBody>
          <a:bodyPr/>
          <a:lstStyle/>
          <a:p>
            <a:r>
              <a:rPr lang="en-US"/>
              <a:t>http://www.chpc.utah.edu</a:t>
            </a:r>
          </a:p>
        </p:txBody>
      </p:sp>
      <p:sp>
        <p:nvSpPr>
          <p:cNvPr id="5" name="Date Placeholder 4">
            <a:extLst>
              <a:ext uri="{FF2B5EF4-FFF2-40B4-BE49-F238E27FC236}">
                <a16:creationId xmlns:a16="http://schemas.microsoft.com/office/drawing/2014/main" id="{B3DCCAD9-1CE1-2BE5-0C20-9680A68D3D0C}"/>
              </a:ext>
            </a:extLst>
          </p:cNvPr>
          <p:cNvSpPr>
            <a:spLocks noGrp="1"/>
          </p:cNvSpPr>
          <p:nvPr>
            <p:ph type="dt" idx="11"/>
          </p:nvPr>
        </p:nvSpPr>
        <p:spPr/>
        <p:txBody>
          <a:bodyPr/>
          <a:lstStyle/>
          <a:p>
            <a:fld id="{6C81A55C-D3F3-414F-ACAE-23B92BAD237C}" type="datetime1">
              <a:rPr lang="en-US" smtClean="0"/>
              <a:t>2/24/26</a:t>
            </a:fld>
            <a:endParaRPr lang="en-US"/>
          </a:p>
        </p:txBody>
      </p:sp>
      <p:sp>
        <p:nvSpPr>
          <p:cNvPr id="6" name="Slide Number Placeholder 5">
            <a:extLst>
              <a:ext uri="{FF2B5EF4-FFF2-40B4-BE49-F238E27FC236}">
                <a16:creationId xmlns:a16="http://schemas.microsoft.com/office/drawing/2014/main" id="{3722158D-C8F1-FA22-362D-31B49B050DF2}"/>
              </a:ext>
            </a:extLst>
          </p:cNvPr>
          <p:cNvSpPr>
            <a:spLocks noGrp="1"/>
          </p:cNvSpPr>
          <p:nvPr>
            <p:ph type="sldNum" sz="quarter" idx="12"/>
          </p:nvPr>
        </p:nvSpPr>
        <p:spPr/>
        <p:txBody>
          <a:bodyPr/>
          <a:lstStyle/>
          <a:p>
            <a:fld id="{AA3895A6-670A-7448-8EB0-8F0271884791}" type="slidenum">
              <a:rPr lang="en-US" smtClean="0"/>
              <a:pPr/>
              <a:t>42</a:t>
            </a:fld>
            <a:endParaRPr lang="en-US"/>
          </a:p>
        </p:txBody>
      </p:sp>
    </p:spTree>
    <p:extLst>
      <p:ext uri="{BB962C8B-B14F-4D97-AF65-F5344CB8AC3E}">
        <p14:creationId xmlns:p14="http://schemas.microsoft.com/office/powerpoint/2010/main" val="242362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2/24/26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a:t>
            </a:fld>
            <a:endParaRPr lang="en-US"/>
          </a:p>
        </p:txBody>
      </p:sp>
    </p:spTree>
    <p:extLst>
      <p:ext uri="{BB962C8B-B14F-4D97-AF65-F5344CB8AC3E}">
        <p14:creationId xmlns:p14="http://schemas.microsoft.com/office/powerpoint/2010/main" val="1308791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endParaRPr dirty="0"/>
          </a:p>
        </p:txBody>
      </p:sp>
    </p:spTree>
    <p:extLst>
      <p:ext uri="{BB962C8B-B14F-4D97-AF65-F5344CB8AC3E}">
        <p14:creationId xmlns:p14="http://schemas.microsoft.com/office/powerpoint/2010/main" val="1888916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endParaRPr dirty="0"/>
          </a:p>
        </p:txBody>
      </p:sp>
    </p:spTree>
    <p:extLst>
      <p:ext uri="{BB962C8B-B14F-4D97-AF65-F5344CB8AC3E}">
        <p14:creationId xmlns:p14="http://schemas.microsoft.com/office/powerpoint/2010/main" val="532125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endParaRPr dirty="0"/>
          </a:p>
        </p:txBody>
      </p:sp>
    </p:spTree>
    <p:extLst>
      <p:ext uri="{BB962C8B-B14F-4D97-AF65-F5344CB8AC3E}">
        <p14:creationId xmlns:p14="http://schemas.microsoft.com/office/powerpoint/2010/main" val="2553115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endParaRPr dirty="0"/>
          </a:p>
        </p:txBody>
      </p:sp>
    </p:spTree>
    <p:extLst>
      <p:ext uri="{BB962C8B-B14F-4D97-AF65-F5344CB8AC3E}">
        <p14:creationId xmlns:p14="http://schemas.microsoft.com/office/powerpoint/2010/main" val="1034821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endParaRPr dirty="0"/>
          </a:p>
        </p:txBody>
      </p:sp>
    </p:spTree>
    <p:extLst>
      <p:ext uri="{BB962C8B-B14F-4D97-AF65-F5344CB8AC3E}">
        <p14:creationId xmlns:p14="http://schemas.microsoft.com/office/powerpoint/2010/main" val="854107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endParaRPr dirty="0"/>
          </a:p>
        </p:txBody>
      </p:sp>
    </p:spTree>
    <p:extLst>
      <p:ext uri="{BB962C8B-B14F-4D97-AF65-F5344CB8AC3E}">
        <p14:creationId xmlns:p14="http://schemas.microsoft.com/office/powerpoint/2010/main" val="25380242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endParaRPr dirty="0"/>
          </a:p>
        </p:txBody>
      </p:sp>
    </p:spTree>
    <p:extLst>
      <p:ext uri="{BB962C8B-B14F-4D97-AF65-F5344CB8AC3E}">
        <p14:creationId xmlns:p14="http://schemas.microsoft.com/office/powerpoint/2010/main" val="19152585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endParaRPr dirty="0"/>
          </a:p>
        </p:txBody>
      </p:sp>
    </p:spTree>
    <p:extLst>
      <p:ext uri="{BB962C8B-B14F-4D97-AF65-F5344CB8AC3E}">
        <p14:creationId xmlns:p14="http://schemas.microsoft.com/office/powerpoint/2010/main" val="1282415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endParaRPr dirty="0"/>
          </a:p>
        </p:txBody>
      </p:sp>
    </p:spTree>
    <p:extLst>
      <p:ext uri="{BB962C8B-B14F-4D97-AF65-F5344CB8AC3E}">
        <p14:creationId xmlns:p14="http://schemas.microsoft.com/office/powerpoint/2010/main" val="398986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2/24/26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5</a:t>
            </a:fld>
            <a:endParaRPr lang="en-US"/>
          </a:p>
        </p:txBody>
      </p:sp>
    </p:spTree>
    <p:extLst>
      <p:ext uri="{BB962C8B-B14F-4D97-AF65-F5344CB8AC3E}">
        <p14:creationId xmlns:p14="http://schemas.microsoft.com/office/powerpoint/2010/main" val="3637633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endParaRPr dirty="0"/>
          </a:p>
        </p:txBody>
      </p:sp>
    </p:spTree>
    <p:extLst>
      <p:ext uri="{BB962C8B-B14F-4D97-AF65-F5344CB8AC3E}">
        <p14:creationId xmlns:p14="http://schemas.microsoft.com/office/powerpoint/2010/main" val="1140475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endParaRPr dirty="0"/>
          </a:p>
        </p:txBody>
      </p:sp>
    </p:spTree>
    <p:extLst>
      <p:ext uri="{BB962C8B-B14F-4D97-AF65-F5344CB8AC3E}">
        <p14:creationId xmlns:p14="http://schemas.microsoft.com/office/powerpoint/2010/main" val="32207092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55</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5544256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56</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9225542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57</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6614831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441757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1084618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endParaRPr dirty="0"/>
          </a:p>
        </p:txBody>
      </p:sp>
    </p:spTree>
    <p:extLst>
      <p:ext uri="{BB962C8B-B14F-4D97-AF65-F5344CB8AC3E}">
        <p14:creationId xmlns:p14="http://schemas.microsoft.com/office/powerpoint/2010/main" val="14299001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Show them how this works in talk</a:t>
            </a:r>
          </a:p>
        </p:txBody>
      </p:sp>
    </p:spTree>
    <p:extLst>
      <p:ext uri="{BB962C8B-B14F-4D97-AF65-F5344CB8AC3E}">
        <p14:creationId xmlns:p14="http://schemas.microsoft.com/office/powerpoint/2010/main" val="35029903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623289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2/24/26</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6</a:t>
            </a:fld>
            <a:endParaRPr lang="en-US"/>
          </a:p>
        </p:txBody>
      </p:sp>
    </p:spTree>
    <p:extLst>
      <p:ext uri="{BB962C8B-B14F-4D97-AF65-F5344CB8AC3E}">
        <p14:creationId xmlns:p14="http://schemas.microsoft.com/office/powerpoint/2010/main" val="41281256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9559190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8621110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63FD9185-AD24-9B42-A0B5-54F9817CCCB7}" type="datetime1">
              <a:rPr lang="en-US" smtClean="0"/>
              <a:t>2/24/26</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65</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7125444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p>
            <a:r>
              <a:rPr lang="en-US"/>
              <a:t>http://www.chpc.utah.edu</a:t>
            </a:r>
          </a:p>
        </p:txBody>
      </p:sp>
      <p:sp>
        <p:nvSpPr>
          <p:cNvPr id="43011" name="Rectangle 3"/>
          <p:cNvSpPr>
            <a:spLocks noGrp="1" noChangeArrowheads="1"/>
          </p:cNvSpPr>
          <p:nvPr>
            <p:ph type="dt" sz="quarter" idx="1"/>
          </p:nvPr>
        </p:nvSpPr>
        <p:spPr>
          <a:noFill/>
        </p:spPr>
        <p:txBody>
          <a:bodyPr/>
          <a:lstStyle/>
          <a:p>
            <a:fld id="{FCD69FAF-FB69-C34E-8B9C-EFFFE36E46A2}" type="datetime1">
              <a:rPr lang="en-US" smtClean="0"/>
              <a:t>2/24/26</a:t>
            </a:fld>
            <a:endParaRPr lang="en-US"/>
          </a:p>
        </p:txBody>
      </p:sp>
      <p:sp>
        <p:nvSpPr>
          <p:cNvPr id="43012" name="Rectangle 7"/>
          <p:cNvSpPr>
            <a:spLocks noGrp="1" noChangeArrowheads="1"/>
          </p:cNvSpPr>
          <p:nvPr>
            <p:ph type="sldNum" sz="quarter" idx="5"/>
          </p:nvPr>
        </p:nvSpPr>
        <p:spPr>
          <a:noFill/>
        </p:spPr>
        <p:txBody>
          <a:bodyPr/>
          <a:lstStyle/>
          <a:p>
            <a:fld id="{1C82E5BE-70E8-8441-A6F4-873B0B87C89F}" type="slidenum">
              <a:rPr lang="en-US"/>
              <a:pPr/>
              <a:t>66</a:t>
            </a:fld>
            <a:endParaRPr lang="en-US"/>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xfrm>
            <a:off x="931863" y="4403725"/>
            <a:ext cx="5121275" cy="512763"/>
          </a:xfrm>
          <a:noFill/>
          <a:ln/>
        </p:spPr>
        <p:txBody>
          <a:bodyPr/>
          <a:lstStyle/>
          <a:p>
            <a:pPr eaLnBrk="1" hangingPunct="1"/>
            <a:r>
              <a:rPr lang="en-US" dirty="0">
                <a:latin typeface="Times" pitchFamily="26" charset="0"/>
                <a:ea typeface="ＭＳ Ｐゴシック" pitchFamily="26" charset="-128"/>
                <a:cs typeface="ＭＳ Ｐゴシック" pitchFamily="26" charset="-128"/>
              </a:rPr>
              <a:t>Will be changing to web maintenance.</a:t>
            </a:r>
          </a:p>
          <a:p>
            <a:pPr eaLnBrk="1" hangingPunct="1"/>
            <a:r>
              <a:rPr lang="en-US" dirty="0">
                <a:latin typeface="Times" pitchFamily="26" charset="0"/>
                <a:ea typeface="ＭＳ Ｐゴシック" pitchFamily="26" charset="-128"/>
                <a:cs typeface="ＭＳ Ｐゴシック" pitchFamily="26" charset="-128"/>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go about asking SLURM to submit a job for us?</a:t>
            </a:r>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2/24/26</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7</a:t>
            </a:fld>
            <a:endParaRPr lang="en-US"/>
          </a:p>
        </p:txBody>
      </p:sp>
    </p:spTree>
    <p:extLst>
      <p:ext uri="{BB962C8B-B14F-4D97-AF65-F5344CB8AC3E}">
        <p14:creationId xmlns:p14="http://schemas.microsoft.com/office/powerpoint/2010/main" val="393178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2/24/26</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8</a:t>
            </a:fld>
            <a:endParaRPr lang="en-US"/>
          </a:p>
        </p:txBody>
      </p:sp>
    </p:spTree>
    <p:extLst>
      <p:ext uri="{BB962C8B-B14F-4D97-AF65-F5344CB8AC3E}">
        <p14:creationId xmlns:p14="http://schemas.microsoft.com/office/powerpoint/2010/main" val="38736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a:extLst>
            <a:ext uri="{FF2B5EF4-FFF2-40B4-BE49-F238E27FC236}">
              <a16:creationId xmlns:a16="http://schemas.microsoft.com/office/drawing/2014/main" id="{06CEDC66-595E-E913-87C0-C6567F3972E1}"/>
            </a:ext>
          </a:extLst>
        </p:cNvPr>
        <p:cNvGrpSpPr/>
        <p:nvPr/>
      </p:nvGrpSpPr>
      <p:grpSpPr>
        <a:xfrm>
          <a:off x="0" y="0"/>
          <a:ext cx="0" cy="0"/>
          <a:chOff x="0" y="0"/>
          <a:chExt cx="0" cy="0"/>
        </a:xfrm>
      </p:grpSpPr>
      <p:sp>
        <p:nvSpPr>
          <p:cNvPr id="36" name="Shape 36">
            <a:extLst>
              <a:ext uri="{FF2B5EF4-FFF2-40B4-BE49-F238E27FC236}">
                <a16:creationId xmlns:a16="http://schemas.microsoft.com/office/drawing/2014/main" id="{912856E3-C707-5E05-F162-2DBCFAF11A87}"/>
              </a:ext>
            </a:extLst>
          </p:cNvPr>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a:extLst>
              <a:ext uri="{FF2B5EF4-FFF2-40B4-BE49-F238E27FC236}">
                <a16:creationId xmlns:a16="http://schemas.microsoft.com/office/drawing/2014/main" id="{D423668C-71CE-084A-D89A-8578344AC4C8}"/>
              </a:ext>
            </a:extLst>
          </p:cNvPr>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endParaRPr dirty="0"/>
          </a:p>
        </p:txBody>
      </p:sp>
    </p:spTree>
    <p:extLst>
      <p:ext uri="{BB962C8B-B14F-4D97-AF65-F5344CB8AC3E}">
        <p14:creationId xmlns:p14="http://schemas.microsoft.com/office/powerpoint/2010/main" val="2454805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Web-Gray-Style-title"/>
          <p:cNvPicPr>
            <a:picLocks noChangeAspect="1" noChangeArrowheads="1"/>
          </p:cNvPicPr>
          <p:nvPr/>
        </p:nvPicPr>
        <p:blipFill>
          <a:blip r:embed="rId2" cstate="print"/>
          <a:srcRect/>
          <a:stretch>
            <a:fillRect/>
          </a:stretch>
        </p:blipFill>
        <p:spPr bwMode="auto">
          <a:xfrm>
            <a:off x="0" y="0"/>
            <a:ext cx="9144000" cy="6873875"/>
          </a:xfrm>
          <a:prstGeom prst="rect">
            <a:avLst/>
          </a:prstGeom>
          <a:noFill/>
          <a:ln w="9525">
            <a:noFill/>
            <a:miter lim="800000"/>
            <a:headEnd/>
            <a:tailEnd/>
          </a:ln>
        </p:spPr>
      </p:pic>
      <p:sp>
        <p:nvSpPr>
          <p:cNvPr id="5" name="Text Box 16"/>
          <p:cNvSpPr txBox="1">
            <a:spLocks noChangeArrowheads="1"/>
          </p:cNvSpPr>
          <p:nvPr/>
        </p:nvSpPr>
        <p:spPr bwMode="auto">
          <a:xfrm>
            <a:off x="2895600" y="620713"/>
            <a:ext cx="5791200" cy="200025"/>
          </a:xfrm>
          <a:prstGeom prst="rect">
            <a:avLst/>
          </a:prstGeom>
          <a:noFill/>
          <a:ln w="9525">
            <a:noFill/>
            <a:miter lim="800000"/>
            <a:headEnd/>
            <a:tailEnd/>
          </a:ln>
          <a:effectLst/>
        </p:spPr>
        <p:txBody>
          <a:bodyPr anchor="b">
            <a:prstTxWarp prst="textNoShape">
              <a:avLst/>
            </a:prstTxWarp>
            <a:spAutoFit/>
          </a:bodyPr>
          <a:lstStyle/>
          <a:p>
            <a:pPr algn="r">
              <a:lnSpc>
                <a:spcPct val="40000"/>
              </a:lnSpc>
              <a:spcBef>
                <a:spcPct val="50000"/>
              </a:spcBef>
            </a:pPr>
            <a:r>
              <a:rPr lang="en-US" sz="1400">
                <a:solidFill>
                  <a:schemeClr val="bg1"/>
                </a:solidFill>
                <a:ea typeface="Arial" pitchFamily="26" charset="0"/>
                <a:cs typeface="Arial" pitchFamily="26" charset="0"/>
              </a:rPr>
              <a:t>CENTER FOR HIGH PERFORMANCE COMPUTING</a:t>
            </a:r>
          </a:p>
        </p:txBody>
      </p:sp>
      <p:sp>
        <p:nvSpPr>
          <p:cNvPr id="7171" name="Rectangle 3"/>
          <p:cNvSpPr>
            <a:spLocks noGrp="1" noChangeArrowheads="1"/>
          </p:cNvSpPr>
          <p:nvPr>
            <p:ph type="ctrTitle"/>
          </p:nvPr>
        </p:nvSpPr>
        <p:spPr>
          <a:xfrm>
            <a:off x="685800" y="2286000"/>
            <a:ext cx="7772400" cy="1143000"/>
          </a:xfrm>
        </p:spPr>
        <p:txBody>
          <a:bodyPr/>
          <a:lstStyle>
            <a:lvl1pPr algn="ctr">
              <a:defRPr>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1371600" y="3886200"/>
            <a:ext cx="6400800" cy="22098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a:xfrm>
            <a:off x="685800" y="6477000"/>
            <a:ext cx="1905000" cy="228600"/>
          </a:xfrm>
        </p:spPr>
        <p:txBody>
          <a:bodyPr/>
          <a:lstStyle>
            <a:lvl1pPr>
              <a:defRPr/>
            </a:lvl1pPr>
          </a:lstStyle>
          <a:p>
            <a:fld id="{55D5EE7A-2F0B-F045-A3C5-943ACEC06F73}" type="datetime1">
              <a:rPr lang="en-US" smtClean="0"/>
              <a:t>2/24/26</a:t>
            </a:fld>
            <a:endParaRPr lang="en-US"/>
          </a:p>
        </p:txBody>
      </p:sp>
      <p:sp>
        <p:nvSpPr>
          <p:cNvPr id="7" name="Rectangle 6"/>
          <p:cNvSpPr>
            <a:spLocks noGrp="1" noChangeArrowheads="1"/>
          </p:cNvSpPr>
          <p:nvPr>
            <p:ph type="ftr" sz="quarter" idx="11"/>
          </p:nvPr>
        </p:nvSpPr>
        <p:spPr>
          <a:xfrm>
            <a:off x="3124200" y="6477000"/>
            <a:ext cx="2895600" cy="228600"/>
          </a:xfrm>
        </p:spPr>
        <p:txBody>
          <a:bodyPr/>
          <a:lstStyle>
            <a:lvl1pPr>
              <a:defRPr/>
            </a:lvl1pPr>
          </a:lstStyle>
          <a:p>
            <a:r>
              <a:rPr lang="en-US"/>
              <a:t>http://www.chpc.utah.edu</a:t>
            </a:r>
          </a:p>
        </p:txBody>
      </p:sp>
      <p:sp>
        <p:nvSpPr>
          <p:cNvPr id="8" name="Rectangle 7"/>
          <p:cNvSpPr>
            <a:spLocks noGrp="1" noChangeArrowheads="1"/>
          </p:cNvSpPr>
          <p:nvPr>
            <p:ph type="sldNum" sz="quarter" idx="12"/>
          </p:nvPr>
        </p:nvSpPr>
        <p:spPr>
          <a:xfrm>
            <a:off x="6553200" y="6477000"/>
            <a:ext cx="1905000" cy="228600"/>
          </a:xfrm>
        </p:spPr>
        <p:txBody>
          <a:bodyPr/>
          <a:lstStyle>
            <a:lvl1pPr>
              <a:defRPr/>
            </a:lvl1pPr>
          </a:lstStyle>
          <a:p>
            <a:r>
              <a:rPr lang="en-US"/>
              <a:t>Slide </a:t>
            </a:r>
            <a:fld id="{AB6857DE-E482-664B-9DAF-74BD27A9380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085B8D5C-F4EF-B649-B365-9A4DB83B2496}" type="datetime1">
              <a:rPr lang="en-US" smtClean="0"/>
              <a:t>2/24/26</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B6CA9314-EE0B-3B48-A076-6A12237D2552}"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219200"/>
            <a:ext cx="20383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59626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3DA9B093-FC82-AE41-AF04-D2D7DA79C7A2}" type="datetime1">
              <a:rPr lang="en-US" smtClean="0"/>
              <a:t>2/24/26</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0220D8AB-4353-1741-89AD-A6B6081117C4}"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8DF81612-102D-4C42-A0F0-339BF18A2360}" type="datetime1">
              <a:rPr lang="en-US" smtClean="0"/>
              <a:t>2/24/26</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22447915-5E49-6949-88C6-040B5AC0CE1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fld id="{3E98D671-C5DA-AF46-84EF-749DA99440AB}" type="datetime1">
              <a:rPr lang="en-US" smtClean="0"/>
              <a:t>2/24/26</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DF1DACF8-B80E-5049-AB6E-B944CC92636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86000"/>
            <a:ext cx="4000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2286000"/>
            <a:ext cx="4000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fld id="{95C48D57-3857-6F44-9A5B-F3531645B419}" type="datetime1">
              <a:rPr lang="en-US" smtClean="0"/>
              <a:t>2/24/26</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9038CFEA-FD42-FB4E-B1CF-7DA26AB4FF2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fld id="{D7B5D516-3E61-FC47-B3EE-AEB5B493CC2D}" type="datetime1">
              <a:rPr lang="en-US" smtClean="0"/>
              <a:t>2/24/26</a:t>
            </a:fld>
            <a:endParaRPr lang="en-US"/>
          </a:p>
        </p:txBody>
      </p:sp>
      <p:sp>
        <p:nvSpPr>
          <p:cNvPr id="8" name="Rectangle 5"/>
          <p:cNvSpPr>
            <a:spLocks noGrp="1" noChangeArrowheads="1"/>
          </p:cNvSpPr>
          <p:nvPr>
            <p:ph type="ftr" sz="quarter" idx="11"/>
          </p:nvPr>
        </p:nvSpPr>
        <p:spPr/>
        <p:txBody>
          <a:bodyPr/>
          <a:lstStyle>
            <a:lvl1pPr>
              <a:defRPr/>
            </a:lvl1pPr>
          </a:lstStyle>
          <a:p>
            <a:r>
              <a:rPr lang="en-US"/>
              <a:t>http://www.chpc.utah.edu</a:t>
            </a:r>
          </a:p>
        </p:txBody>
      </p:sp>
      <p:sp>
        <p:nvSpPr>
          <p:cNvPr id="9" name="Rectangle 6"/>
          <p:cNvSpPr>
            <a:spLocks noGrp="1" noChangeArrowheads="1"/>
          </p:cNvSpPr>
          <p:nvPr>
            <p:ph type="sldNum" sz="quarter" idx="12"/>
          </p:nvPr>
        </p:nvSpPr>
        <p:spPr/>
        <p:txBody>
          <a:bodyPr/>
          <a:lstStyle>
            <a:lvl1pPr>
              <a:defRPr/>
            </a:lvl1pPr>
          </a:lstStyle>
          <a:p>
            <a:r>
              <a:rPr lang="en-US"/>
              <a:t>Slide </a:t>
            </a:r>
            <a:fld id="{13691FDC-7B41-3441-87BD-AB307C5D931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fld id="{5E645A94-515A-494B-8459-6B733D537A01}" type="datetime1">
              <a:rPr lang="en-US" smtClean="0"/>
              <a:t>2/24/26</a:t>
            </a:fld>
            <a:endParaRPr lang="en-US"/>
          </a:p>
        </p:txBody>
      </p:sp>
      <p:sp>
        <p:nvSpPr>
          <p:cNvPr id="4" name="Rectangle 5"/>
          <p:cNvSpPr>
            <a:spLocks noGrp="1" noChangeArrowheads="1"/>
          </p:cNvSpPr>
          <p:nvPr>
            <p:ph type="ftr" sz="quarter" idx="11"/>
          </p:nvPr>
        </p:nvSpPr>
        <p:spPr/>
        <p:txBody>
          <a:bodyPr/>
          <a:lstStyle>
            <a:lvl1pPr>
              <a:defRPr/>
            </a:lvl1pPr>
          </a:lstStyle>
          <a:p>
            <a:r>
              <a:rPr lang="en-US"/>
              <a:t>http://www.chpc.utah.edu</a:t>
            </a:r>
          </a:p>
        </p:txBody>
      </p:sp>
      <p:sp>
        <p:nvSpPr>
          <p:cNvPr id="5" name="Rectangle 6"/>
          <p:cNvSpPr>
            <a:spLocks noGrp="1" noChangeArrowheads="1"/>
          </p:cNvSpPr>
          <p:nvPr>
            <p:ph type="sldNum" sz="quarter" idx="12"/>
          </p:nvPr>
        </p:nvSpPr>
        <p:spPr/>
        <p:txBody>
          <a:bodyPr/>
          <a:lstStyle>
            <a:lvl1pPr>
              <a:defRPr/>
            </a:lvl1pPr>
          </a:lstStyle>
          <a:p>
            <a:r>
              <a:rPr lang="en-US"/>
              <a:t>Slide </a:t>
            </a:r>
            <a:fld id="{2253B3E3-4F5E-F04E-8EC9-D072D427100A}"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20B3524A-7318-A944-BA8D-F1BF3E5C8B6D}" type="datetime1">
              <a:rPr lang="en-US" smtClean="0"/>
              <a:t>2/24/26</a:t>
            </a:fld>
            <a:endParaRPr lang="en-US"/>
          </a:p>
        </p:txBody>
      </p:sp>
      <p:sp>
        <p:nvSpPr>
          <p:cNvPr id="3" name="Rectangle 5"/>
          <p:cNvSpPr>
            <a:spLocks noGrp="1" noChangeArrowheads="1"/>
          </p:cNvSpPr>
          <p:nvPr>
            <p:ph type="ftr" sz="quarter" idx="11"/>
          </p:nvPr>
        </p:nvSpPr>
        <p:spPr/>
        <p:txBody>
          <a:bodyPr/>
          <a:lstStyle>
            <a:lvl1pPr>
              <a:defRPr/>
            </a:lvl1pPr>
          </a:lstStyle>
          <a:p>
            <a:r>
              <a:rPr lang="en-US"/>
              <a:t>http://www.chpc.utah.edu</a:t>
            </a:r>
          </a:p>
        </p:txBody>
      </p:sp>
      <p:sp>
        <p:nvSpPr>
          <p:cNvPr id="4" name="Rectangle 6"/>
          <p:cNvSpPr>
            <a:spLocks noGrp="1" noChangeArrowheads="1"/>
          </p:cNvSpPr>
          <p:nvPr>
            <p:ph type="sldNum" sz="quarter" idx="12"/>
          </p:nvPr>
        </p:nvSpPr>
        <p:spPr/>
        <p:txBody>
          <a:bodyPr/>
          <a:lstStyle>
            <a:lvl1pPr>
              <a:defRPr/>
            </a:lvl1pPr>
          </a:lstStyle>
          <a:p>
            <a:r>
              <a:rPr lang="en-US"/>
              <a:t>Slide </a:t>
            </a:r>
            <a:fld id="{AB765C18-E0D6-214B-9724-6BA59D0E2BA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fld id="{F0CB42E9-74BD-2A4D-807D-A7E072659848}" type="datetime1">
              <a:rPr lang="en-US" smtClean="0"/>
              <a:t>2/24/26</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6C5D2D06-8857-354B-A6BC-7DB3F58E19DC}"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fld id="{12621F6A-EA8C-C545-8D8E-EE14F3F0E9E8}" type="datetime1">
              <a:rPr lang="en-US" smtClean="0"/>
              <a:t>2/24/26</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00663AAA-568B-174A-BFD6-6E0BE8FF9E8C}" type="slidenum">
              <a:rPr lang="en-US"/>
              <a:pPr/>
              <a:t>‹#›</a:t>
            </a:fld>
            <a:endParaRPr lang="en-US">
              <a:solidFill>
                <a:schemeClr val="tx1"/>
              </a:solidFill>
              <a:latin typeface="Times" pitchFamily="26"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Web-Gray-Style"/>
          <p:cNvPicPr>
            <a:picLocks noChangeAspect="1" noChangeArrowheads="1"/>
          </p:cNvPicPr>
          <p:nvPr/>
        </p:nvPicPr>
        <p:blipFill>
          <a:blip r:embed="rId13" cstate="print"/>
          <a:srcRect/>
          <a:stretch>
            <a:fillRect/>
          </a:stretch>
        </p:blipFill>
        <p:spPr bwMode="auto">
          <a:xfrm>
            <a:off x="0" y="0"/>
            <a:ext cx="9144000" cy="68722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1219200"/>
            <a:ext cx="8153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286000"/>
            <a:ext cx="8153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8382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Arial" pitchFamily="26" charset="0"/>
                <a:cs typeface="Arial" pitchFamily="26" charset="0"/>
              </a:defRPr>
            </a:lvl1pPr>
          </a:lstStyle>
          <a:p>
            <a:fld id="{DB5C3C78-45DD-7D4B-BDDA-97BD873D1A45}" type="datetime1">
              <a:rPr lang="en-US" smtClean="0"/>
              <a:t>2/24/26</a:t>
            </a:fld>
            <a:endParaRPr lang="en-US"/>
          </a:p>
        </p:txBody>
      </p:sp>
      <p:sp>
        <p:nvSpPr>
          <p:cNvPr id="1029" name="Rectangle 5"/>
          <p:cNvSpPr>
            <a:spLocks noGrp="1" noChangeArrowheads="1"/>
          </p:cNvSpPr>
          <p:nvPr>
            <p:ph type="ftr" sz="quarter" idx="3"/>
          </p:nvPr>
        </p:nvSpPr>
        <p:spPr bwMode="auto">
          <a:xfrm>
            <a:off x="3276600" y="6477000"/>
            <a:ext cx="2895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bg1"/>
                </a:solidFill>
                <a:ea typeface="Arial" pitchFamily="26" charset="0"/>
                <a:cs typeface="Arial" pitchFamily="26" charset="0"/>
              </a:defRPr>
            </a:lvl1pPr>
          </a:lstStyle>
          <a:p>
            <a:r>
              <a:rPr lang="en-US"/>
              <a:t>http://www.chpc.utah.edu</a:t>
            </a:r>
          </a:p>
        </p:txBody>
      </p:sp>
      <p:sp>
        <p:nvSpPr>
          <p:cNvPr id="1030" name="Rectangle 6"/>
          <p:cNvSpPr>
            <a:spLocks noGrp="1" noChangeArrowheads="1"/>
          </p:cNvSpPr>
          <p:nvPr>
            <p:ph type="sldNum" sz="quarter" idx="4"/>
          </p:nvPr>
        </p:nvSpPr>
        <p:spPr bwMode="auto">
          <a:xfrm>
            <a:off x="67056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ea typeface="Arial" pitchFamily="26" charset="0"/>
                <a:cs typeface="Arial" pitchFamily="26" charset="0"/>
              </a:defRPr>
            </a:lvl1pPr>
          </a:lstStyle>
          <a:p>
            <a:r>
              <a:rPr lang="en-US"/>
              <a:t>Slide </a:t>
            </a:r>
            <a:fld id="{B09C61DA-0528-6E4F-BFAB-17FE19E2F6C9}" type="slidenum">
              <a:rPr lang="en-US"/>
              <a:pPr/>
              <a:t>‹#›</a:t>
            </a:fld>
            <a:endParaRPr lang="en-US">
              <a:latin typeface="Times" pitchFamily="26" charset="0"/>
            </a:endParaRPr>
          </a:p>
        </p:txBody>
      </p:sp>
      <p:sp>
        <p:nvSpPr>
          <p:cNvPr id="1042" name="Text Box 18"/>
          <p:cNvSpPr txBox="1">
            <a:spLocks noChangeArrowheads="1"/>
          </p:cNvSpPr>
          <p:nvPr/>
        </p:nvSpPr>
        <p:spPr bwMode="auto">
          <a:xfrm>
            <a:off x="2895600" y="620713"/>
            <a:ext cx="5791200" cy="200025"/>
          </a:xfrm>
          <a:prstGeom prst="rect">
            <a:avLst/>
          </a:prstGeom>
          <a:noFill/>
          <a:ln w="9525">
            <a:noFill/>
            <a:miter lim="800000"/>
            <a:headEnd/>
            <a:tailEnd/>
          </a:ln>
          <a:effectLst/>
        </p:spPr>
        <p:txBody>
          <a:bodyPr anchor="b">
            <a:prstTxWarp prst="textNoShape">
              <a:avLst/>
            </a:prstTxWarp>
            <a:spAutoFit/>
          </a:bodyPr>
          <a:lstStyle/>
          <a:p>
            <a:pPr algn="r">
              <a:lnSpc>
                <a:spcPct val="40000"/>
              </a:lnSpc>
              <a:spcBef>
                <a:spcPct val="50000"/>
              </a:spcBef>
            </a:pPr>
            <a:r>
              <a:rPr lang="en-US" sz="1400">
                <a:solidFill>
                  <a:schemeClr val="bg1"/>
                </a:solidFill>
                <a:ea typeface="Arial" pitchFamily="26" charset="0"/>
                <a:cs typeface="Arial" pitchFamily="26" charset="0"/>
              </a:rPr>
              <a:t>CENTER FOR HIGH PERFORMANCE COMPUTING	</a:t>
            </a: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ftr="0" dt="0"/>
  <p:txStyles>
    <p:titleStyle>
      <a:lvl1pPr algn="l" rtl="0" eaLnBrk="0" fontAlgn="base" hangingPunct="0">
        <a:spcBef>
          <a:spcPct val="0"/>
        </a:spcBef>
        <a:spcAft>
          <a:spcPct val="0"/>
        </a:spcAft>
        <a:defRPr sz="4800">
          <a:solidFill>
            <a:srgbClr val="545454"/>
          </a:solidFill>
          <a:latin typeface="+mj-lt"/>
          <a:ea typeface="+mj-ea"/>
          <a:cs typeface="+mj-cs"/>
        </a:defRPr>
      </a:lvl1pPr>
      <a:lvl2pPr algn="l" rtl="0" eaLnBrk="0" fontAlgn="base" hangingPunct="0">
        <a:spcBef>
          <a:spcPct val="0"/>
        </a:spcBef>
        <a:spcAft>
          <a:spcPct val="0"/>
        </a:spcAft>
        <a:defRPr sz="4800">
          <a:solidFill>
            <a:srgbClr val="545454"/>
          </a:solidFill>
          <a:latin typeface="Times" charset="0"/>
          <a:ea typeface="Arial" charset="0"/>
          <a:cs typeface="Arial" charset="0"/>
        </a:defRPr>
      </a:lvl2pPr>
      <a:lvl3pPr algn="l" rtl="0" eaLnBrk="0" fontAlgn="base" hangingPunct="0">
        <a:spcBef>
          <a:spcPct val="0"/>
        </a:spcBef>
        <a:spcAft>
          <a:spcPct val="0"/>
        </a:spcAft>
        <a:defRPr sz="4800">
          <a:solidFill>
            <a:srgbClr val="545454"/>
          </a:solidFill>
          <a:latin typeface="Times" charset="0"/>
          <a:ea typeface="Arial" charset="0"/>
          <a:cs typeface="Arial" charset="0"/>
        </a:defRPr>
      </a:lvl3pPr>
      <a:lvl4pPr algn="l" rtl="0" eaLnBrk="0" fontAlgn="base" hangingPunct="0">
        <a:spcBef>
          <a:spcPct val="0"/>
        </a:spcBef>
        <a:spcAft>
          <a:spcPct val="0"/>
        </a:spcAft>
        <a:defRPr sz="4800">
          <a:solidFill>
            <a:srgbClr val="545454"/>
          </a:solidFill>
          <a:latin typeface="Times" charset="0"/>
          <a:ea typeface="Arial" charset="0"/>
          <a:cs typeface="Arial" charset="0"/>
        </a:defRPr>
      </a:lvl4pPr>
      <a:lvl5pPr algn="l" rtl="0" eaLnBrk="0" fontAlgn="base" hangingPunct="0">
        <a:spcBef>
          <a:spcPct val="0"/>
        </a:spcBef>
        <a:spcAft>
          <a:spcPct val="0"/>
        </a:spcAft>
        <a:defRPr sz="4800">
          <a:solidFill>
            <a:srgbClr val="545454"/>
          </a:solidFill>
          <a:latin typeface="Times" charset="0"/>
          <a:ea typeface="Arial" charset="0"/>
          <a:cs typeface="Arial" charset="0"/>
        </a:defRPr>
      </a:lvl5pPr>
      <a:lvl6pPr marL="457200" algn="l" rtl="0" eaLnBrk="1" fontAlgn="base" hangingPunct="1">
        <a:spcBef>
          <a:spcPct val="0"/>
        </a:spcBef>
        <a:spcAft>
          <a:spcPct val="0"/>
        </a:spcAft>
        <a:defRPr sz="4800">
          <a:solidFill>
            <a:srgbClr val="545454"/>
          </a:solidFill>
          <a:latin typeface="Times" charset="0"/>
          <a:ea typeface="Arial" charset="0"/>
          <a:cs typeface="Arial" charset="0"/>
        </a:defRPr>
      </a:lvl6pPr>
      <a:lvl7pPr marL="914400" algn="l" rtl="0" eaLnBrk="1" fontAlgn="base" hangingPunct="1">
        <a:spcBef>
          <a:spcPct val="0"/>
        </a:spcBef>
        <a:spcAft>
          <a:spcPct val="0"/>
        </a:spcAft>
        <a:defRPr sz="4800">
          <a:solidFill>
            <a:srgbClr val="545454"/>
          </a:solidFill>
          <a:latin typeface="Times" charset="0"/>
          <a:ea typeface="Arial" charset="0"/>
          <a:cs typeface="Arial" charset="0"/>
        </a:defRPr>
      </a:lvl7pPr>
      <a:lvl8pPr marL="1371600" algn="l" rtl="0" eaLnBrk="1" fontAlgn="base" hangingPunct="1">
        <a:spcBef>
          <a:spcPct val="0"/>
        </a:spcBef>
        <a:spcAft>
          <a:spcPct val="0"/>
        </a:spcAft>
        <a:defRPr sz="4800">
          <a:solidFill>
            <a:srgbClr val="545454"/>
          </a:solidFill>
          <a:latin typeface="Times" charset="0"/>
          <a:ea typeface="Arial" charset="0"/>
          <a:cs typeface="Arial" charset="0"/>
        </a:defRPr>
      </a:lvl8pPr>
      <a:lvl9pPr marL="1828800" algn="l" rtl="0" eaLnBrk="1" fontAlgn="base" hangingPunct="1">
        <a:spcBef>
          <a:spcPct val="0"/>
        </a:spcBef>
        <a:spcAft>
          <a:spcPct val="0"/>
        </a:spcAft>
        <a:defRPr sz="4800">
          <a:solidFill>
            <a:srgbClr val="545454"/>
          </a:solidFill>
          <a:latin typeface="Times"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lurm.schedmd.com/sbatch.html#SECTION_OUTPUT-ENVIRONMENT-VARIABL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github.com/chpc-uofu/slurm-lectures.git"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lurm_Workload_Manag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chpc.utah.edu/presentations/OpenOnDemand.php"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lurm.schedmd.com/documentation.html" TargetMode="External"/><Relationship Id="rId3" Type="http://schemas.openxmlformats.org/officeDocument/2006/relationships/hyperlink" Target="https://www.chpc.utah.edu/documentation/software/slurm.php" TargetMode="External"/><Relationship Id="rId7" Type="http://schemas.openxmlformats.org/officeDocument/2006/relationships/hyperlink" Target="https://www.chpc.utah.edu/documentation/guides/index.php#GenSlurm"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www.chpc.utah.edu/usage/constraints/" TargetMode="External"/><Relationship Id="rId5" Type="http://schemas.openxmlformats.org/officeDocument/2006/relationships/hyperlink" Target="https://www.chpc.utah.edu/documentation/software/node-sharing.php" TargetMode="External"/><Relationship Id="rId10" Type="http://schemas.openxmlformats.org/officeDocument/2006/relationships/hyperlink" Target="http://www.schedmd.com/slurmdocs/rosetta.pdf" TargetMode="External"/><Relationship Id="rId4" Type="http://schemas.openxmlformats.org/officeDocument/2006/relationships/hyperlink" Target="https://www.chpc.utah.edu/documentation/software/serial-jobs.php" TargetMode="External"/><Relationship Id="rId9" Type="http://schemas.openxmlformats.org/officeDocument/2006/relationships/hyperlink" Target="http://slurm.schedmd.com/pdfs/summary.pdf"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chpc.utah.edu/"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mailto:chpc-hpc-users@lists.utah.edu" TargetMode="External"/><Relationship Id="rId4" Type="http://schemas.openxmlformats.org/officeDocument/2006/relationships/hyperlink" Target="mailto:helpdesk@chpc.utah.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1295400"/>
            <a:ext cx="9144000" cy="2057400"/>
          </a:xfrm>
        </p:spPr>
        <p:txBody>
          <a:bodyPr/>
          <a:lstStyle/>
          <a:p>
            <a:pPr eaLnBrk="1" hangingPunct="1"/>
            <a:r>
              <a:rPr lang="en-US" sz="6000" b="1" dirty="0">
                <a:solidFill>
                  <a:srgbClr val="990000"/>
                </a:solidFill>
                <a:latin typeface="+mn-lt"/>
              </a:rPr>
              <a:t>Introduction to </a:t>
            </a:r>
            <a:r>
              <a:rPr lang="en-US" sz="6000" b="1" dirty="0" err="1">
                <a:solidFill>
                  <a:srgbClr val="990000"/>
                </a:solidFill>
                <a:latin typeface="+mn-lt"/>
              </a:rPr>
              <a:t>Slurm</a:t>
            </a:r>
            <a:r>
              <a:rPr lang="en-US" sz="6000" b="1" dirty="0">
                <a:solidFill>
                  <a:srgbClr val="990000"/>
                </a:solidFill>
                <a:latin typeface="+mn-lt"/>
              </a:rPr>
              <a:t> &amp; </a:t>
            </a:r>
            <a:r>
              <a:rPr lang="en-US" sz="6000" b="1" dirty="0" err="1">
                <a:solidFill>
                  <a:srgbClr val="990000"/>
                </a:solidFill>
                <a:latin typeface="+mn-lt"/>
              </a:rPr>
              <a:t>Slurm</a:t>
            </a:r>
            <a:r>
              <a:rPr lang="en-US" sz="6000" b="1" dirty="0">
                <a:solidFill>
                  <a:srgbClr val="990000"/>
                </a:solidFill>
                <a:latin typeface="+mn-lt"/>
              </a:rPr>
              <a:t> Batch Scripts</a:t>
            </a:r>
          </a:p>
        </p:txBody>
      </p:sp>
      <p:sp>
        <p:nvSpPr>
          <p:cNvPr id="17411" name="Rectangle 3"/>
          <p:cNvSpPr>
            <a:spLocks noGrp="1" noChangeArrowheads="1"/>
          </p:cNvSpPr>
          <p:nvPr>
            <p:ph type="subTitle" idx="1"/>
          </p:nvPr>
        </p:nvSpPr>
        <p:spPr>
          <a:xfrm>
            <a:off x="-13138" y="4114800"/>
            <a:ext cx="8991600" cy="2588038"/>
          </a:xfrm>
        </p:spPr>
        <p:txBody>
          <a:bodyPr/>
          <a:lstStyle/>
          <a:p>
            <a:pPr eaLnBrk="1" hangingPunct="1"/>
            <a:r>
              <a:rPr lang="en-US" sz="2800" b="1" dirty="0"/>
              <a:t>Ashley </a:t>
            </a:r>
            <a:r>
              <a:rPr lang="en-US" sz="2800" b="1" dirty="0" err="1"/>
              <a:t>Dederich</a:t>
            </a:r>
            <a:r>
              <a:rPr lang="en-US" sz="2800" b="1" dirty="0"/>
              <a:t> </a:t>
            </a:r>
          </a:p>
          <a:p>
            <a:pPr eaLnBrk="1" hangingPunct="1"/>
            <a:r>
              <a:rPr lang="en-US" sz="2600" dirty="0"/>
              <a:t>Research Consulting &amp; Faculty Engagement</a:t>
            </a:r>
          </a:p>
          <a:p>
            <a:pPr eaLnBrk="1" hangingPunct="1"/>
            <a:r>
              <a:rPr lang="en-US" sz="2600" dirty="0"/>
              <a:t>Center for High Performance Computing</a:t>
            </a:r>
          </a:p>
          <a:p>
            <a:pPr eaLnBrk="1" hangingPunct="1"/>
            <a:r>
              <a:rPr lang="en-US" sz="2600" b="1" dirty="0" err="1"/>
              <a:t>ashley.dederich@utah.edu</a:t>
            </a:r>
            <a:endParaRPr lang="en-US" sz="2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
          <a:extLst>
            <a:ext uri="{FF2B5EF4-FFF2-40B4-BE49-F238E27FC236}">
              <a16:creationId xmlns:a16="http://schemas.microsoft.com/office/drawing/2014/main" id="{7D052F15-0F98-01A2-5A61-41FFE2B841CF}"/>
            </a:ext>
          </a:extLst>
        </p:cNvPr>
        <p:cNvGrpSpPr/>
        <p:nvPr/>
      </p:nvGrpSpPr>
      <p:grpSpPr>
        <a:xfrm>
          <a:off x="0" y="0"/>
          <a:ext cx="0" cy="0"/>
          <a:chOff x="0" y="0"/>
          <a:chExt cx="0" cy="0"/>
        </a:xfrm>
      </p:grpSpPr>
      <p:sp>
        <p:nvSpPr>
          <p:cNvPr id="33" name="Shape 33">
            <a:extLst>
              <a:ext uri="{FF2B5EF4-FFF2-40B4-BE49-F238E27FC236}">
                <a16:creationId xmlns:a16="http://schemas.microsoft.com/office/drawing/2014/main" id="{4591EA09-9F6F-6C4C-862D-1E8F9196B578}"/>
              </a:ext>
            </a:extLst>
          </p:cNvPr>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a:extLst>
              <a:ext uri="{FF2B5EF4-FFF2-40B4-BE49-F238E27FC236}">
                <a16:creationId xmlns:a16="http://schemas.microsoft.com/office/drawing/2014/main" id="{B6860915-3F02-D0F5-9CDD-5E0C07C0E94E}"/>
              </a:ext>
            </a:extLst>
          </p:cNvPr>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Overview</a:t>
            </a:r>
          </a:p>
          <a:p>
            <a:pPr marL="452438"/>
            <a:r>
              <a:rPr lang="en-US" sz="2400" dirty="0">
                <a:solidFill>
                  <a:schemeClr val="accent2"/>
                </a:solidFill>
                <a:sym typeface="Arial"/>
                <a:rtl val="0"/>
              </a:rPr>
              <a:t>Basics of a </a:t>
            </a:r>
            <a:r>
              <a:rPr lang="en-US" sz="2400" dirty="0" err="1">
                <a:solidFill>
                  <a:schemeClr val="accent2"/>
                </a:solidFill>
                <a:sym typeface="Arial"/>
                <a:rtl val="0"/>
              </a:rPr>
              <a:t>Slurm</a:t>
            </a:r>
            <a:r>
              <a:rPr lang="en-US" sz="2400" dirty="0">
                <a:solidFill>
                  <a:schemeClr val="accent2"/>
                </a:solidFill>
                <a:sym typeface="Arial"/>
                <a:rtl val="0"/>
              </a:rPr>
              <a:t> Script</a:t>
            </a:r>
          </a:p>
          <a:p>
            <a:pPr marL="452438"/>
            <a:r>
              <a:rPr lang="en-US" sz="2400" dirty="0">
                <a:solidFill>
                  <a:schemeClr val="tx1"/>
                </a:solidFill>
                <a:sym typeface="Arial"/>
                <a:rtl val="0"/>
              </a:rPr>
              <a:t>Getting Started</a:t>
            </a:r>
          </a:p>
          <a:p>
            <a:pPr marL="452438"/>
            <a:r>
              <a:rPr lang="en-US" sz="2400" dirty="0">
                <a:solidFill>
                  <a:schemeClr val="tx1"/>
                </a:solidFill>
                <a:sym typeface="Arial"/>
                <a:rtl val="0"/>
              </a:rPr>
              <a:t>Example Dataset</a:t>
            </a:r>
          </a:p>
          <a:p>
            <a:pPr marL="452438"/>
            <a:r>
              <a:rPr lang="en-US" sz="2400" dirty="0">
                <a:solidFill>
                  <a:schemeClr val="tx1"/>
                </a:solidFill>
                <a:sym typeface="Arial"/>
                <a:rtl val="0"/>
              </a:rPr>
              <a:t>Hands On: Batch Scripting</a:t>
            </a:r>
          </a:p>
          <a:p>
            <a:pPr marL="852488" lvl="1"/>
            <a:r>
              <a:rPr lang="en-US" sz="2000" dirty="0">
                <a:solidFill>
                  <a:schemeClr val="tx1"/>
                </a:solidFill>
                <a:sym typeface="Arial"/>
                <a:rtl val="0"/>
              </a:rPr>
              <a:t>#1: Submitting to </a:t>
            </a:r>
            <a:r>
              <a:rPr lang="en-US" sz="2000" dirty="0" err="1">
                <a:solidFill>
                  <a:schemeClr val="tx1"/>
                </a:solidFill>
                <a:sym typeface="Arial"/>
                <a:rtl val="0"/>
              </a:rPr>
              <a:t>Notchpeak</a:t>
            </a:r>
            <a:r>
              <a:rPr lang="en-US" sz="2000" dirty="0">
                <a:solidFill>
                  <a:schemeClr val="tx1"/>
                </a:solidFill>
                <a:sym typeface="Arial"/>
                <a:rtl val="0"/>
              </a:rPr>
              <a:t> Cluster</a:t>
            </a:r>
          </a:p>
          <a:p>
            <a:pPr marL="852488" lvl="1"/>
            <a:r>
              <a:rPr lang="en-US" sz="2000" dirty="0">
                <a:solidFill>
                  <a:schemeClr val="tx1"/>
                </a:solidFill>
                <a:sym typeface="Arial"/>
                <a:rtl val="0"/>
              </a:rPr>
              <a:t>#2: Submitting to Owner Nodes</a:t>
            </a:r>
          </a:p>
          <a:p>
            <a:pPr marL="452438"/>
            <a:r>
              <a:rPr lang="en-US" sz="2400" dirty="0">
                <a:solidFill>
                  <a:schemeClr val="tx1"/>
                </a:solidFill>
                <a:sym typeface="Arial"/>
                <a:rtl val="0"/>
              </a:rPr>
              <a:t>Hands On #3: Start an Interactive Job</a:t>
            </a:r>
          </a:p>
          <a:p>
            <a:pPr marL="452438"/>
            <a:r>
              <a:rPr lang="en-US" sz="2400" dirty="0">
                <a:solidFill>
                  <a:schemeClr val="tx1"/>
                </a:solidFill>
                <a:sym typeface="Arial"/>
                <a:rtl val="0"/>
              </a:rPr>
              <a:t>Hands On #4: Open OnDemand’s Job Composer</a:t>
            </a: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3282818211"/>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F3B9-CABC-48C8-0278-8810B908F2FE}"/>
              </a:ext>
            </a:extLst>
          </p:cNvPr>
          <p:cNvSpPr>
            <a:spLocks noGrp="1"/>
          </p:cNvSpPr>
          <p:nvPr>
            <p:ph type="title"/>
          </p:nvPr>
        </p:nvSpPr>
        <p:spPr/>
        <p:txBody>
          <a:bodyPr/>
          <a:lstStyle/>
          <a:p>
            <a:r>
              <a:rPr lang="en-US" dirty="0">
                <a:solidFill>
                  <a:schemeClr val="accent6"/>
                </a:solidFill>
              </a:rPr>
              <a:t>Two Main </a:t>
            </a:r>
            <a:r>
              <a:rPr lang="en-US" dirty="0" err="1">
                <a:solidFill>
                  <a:schemeClr val="accent6"/>
                </a:solidFill>
              </a:rPr>
              <a:t>Slurm</a:t>
            </a:r>
            <a:r>
              <a:rPr lang="en-US" dirty="0">
                <a:solidFill>
                  <a:schemeClr val="accent6"/>
                </a:solidFill>
              </a:rPr>
              <a:t> Modes</a:t>
            </a:r>
          </a:p>
        </p:txBody>
      </p:sp>
      <p:sp>
        <p:nvSpPr>
          <p:cNvPr id="3" name="Content Placeholder 2">
            <a:extLst>
              <a:ext uri="{FF2B5EF4-FFF2-40B4-BE49-F238E27FC236}">
                <a16:creationId xmlns:a16="http://schemas.microsoft.com/office/drawing/2014/main" id="{84D9588D-2851-9A02-D7AE-927FA65768D7}"/>
              </a:ext>
            </a:extLst>
          </p:cNvPr>
          <p:cNvSpPr>
            <a:spLocks noGrp="1"/>
          </p:cNvSpPr>
          <p:nvPr>
            <p:ph idx="1"/>
          </p:nvPr>
        </p:nvSpPr>
        <p:spPr/>
        <p:txBody>
          <a:bodyPr/>
          <a:lstStyle/>
          <a:p>
            <a:r>
              <a:rPr lang="en-US" dirty="0"/>
              <a:t>Batch Mode</a:t>
            </a:r>
          </a:p>
          <a:p>
            <a:pPr lvl="1"/>
            <a:r>
              <a:rPr lang="en-US" dirty="0"/>
              <a:t>Non-Interactive (hands-off) </a:t>
            </a:r>
          </a:p>
          <a:p>
            <a:pPr lvl="1"/>
            <a:r>
              <a:rPr lang="en-US" dirty="0"/>
              <a:t>Great for complete workflows</a:t>
            </a:r>
          </a:p>
        </p:txBody>
      </p:sp>
    </p:spTree>
    <p:extLst>
      <p:ext uri="{BB962C8B-B14F-4D97-AF65-F5344CB8AC3E}">
        <p14:creationId xmlns:p14="http://schemas.microsoft.com/office/powerpoint/2010/main" val="2927577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7BC97-FAB0-61D2-83EC-9755A6CED6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BCB92-0822-C9D9-F9B3-5FE175B28072}"/>
              </a:ext>
            </a:extLst>
          </p:cNvPr>
          <p:cNvSpPr>
            <a:spLocks noGrp="1"/>
          </p:cNvSpPr>
          <p:nvPr>
            <p:ph type="title"/>
          </p:nvPr>
        </p:nvSpPr>
        <p:spPr/>
        <p:txBody>
          <a:bodyPr/>
          <a:lstStyle/>
          <a:p>
            <a:r>
              <a:rPr lang="en-US" dirty="0">
                <a:solidFill>
                  <a:schemeClr val="accent6"/>
                </a:solidFill>
              </a:rPr>
              <a:t>Two Main </a:t>
            </a:r>
            <a:r>
              <a:rPr lang="en-US" dirty="0" err="1">
                <a:solidFill>
                  <a:schemeClr val="accent6"/>
                </a:solidFill>
              </a:rPr>
              <a:t>Slurm</a:t>
            </a:r>
            <a:r>
              <a:rPr lang="en-US" dirty="0">
                <a:solidFill>
                  <a:schemeClr val="accent6"/>
                </a:solidFill>
              </a:rPr>
              <a:t> Modes</a:t>
            </a:r>
          </a:p>
        </p:txBody>
      </p:sp>
      <p:sp>
        <p:nvSpPr>
          <p:cNvPr id="3" name="Content Placeholder 2">
            <a:extLst>
              <a:ext uri="{FF2B5EF4-FFF2-40B4-BE49-F238E27FC236}">
                <a16:creationId xmlns:a16="http://schemas.microsoft.com/office/drawing/2014/main" id="{331CA810-8923-5133-A0EC-CE7C81D9C9B7}"/>
              </a:ext>
            </a:extLst>
          </p:cNvPr>
          <p:cNvSpPr>
            <a:spLocks noGrp="1"/>
          </p:cNvSpPr>
          <p:nvPr>
            <p:ph idx="1"/>
          </p:nvPr>
        </p:nvSpPr>
        <p:spPr/>
        <p:txBody>
          <a:bodyPr/>
          <a:lstStyle/>
          <a:p>
            <a:r>
              <a:rPr lang="en-US" dirty="0"/>
              <a:t>Batch Mode</a:t>
            </a:r>
          </a:p>
          <a:p>
            <a:pPr lvl="1"/>
            <a:r>
              <a:rPr lang="en-US" dirty="0"/>
              <a:t>Non-Interactive (hands-off) </a:t>
            </a:r>
          </a:p>
          <a:p>
            <a:pPr lvl="1"/>
            <a:r>
              <a:rPr lang="en-US" dirty="0"/>
              <a:t>Great for complete workflows</a:t>
            </a:r>
          </a:p>
          <a:p>
            <a:r>
              <a:rPr lang="en-US" dirty="0"/>
              <a:t>Interactive Mode</a:t>
            </a:r>
          </a:p>
          <a:p>
            <a:pPr lvl="1"/>
            <a:r>
              <a:rPr lang="en-US" dirty="0"/>
              <a:t>Complete work on a compute node interactively</a:t>
            </a:r>
          </a:p>
          <a:p>
            <a:pPr lvl="1"/>
            <a:r>
              <a:rPr lang="en-US" dirty="0"/>
              <a:t>Great for debugging, immediate feedback of commands</a:t>
            </a:r>
          </a:p>
        </p:txBody>
      </p:sp>
    </p:spTree>
    <p:extLst>
      <p:ext uri="{BB962C8B-B14F-4D97-AF65-F5344CB8AC3E}">
        <p14:creationId xmlns:p14="http://schemas.microsoft.com/office/powerpoint/2010/main" val="3707689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C70A4-65B3-0126-5956-F123D1BAC8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D946A0-3A4B-50DB-A608-85343E92A7FF}"/>
              </a:ext>
            </a:extLst>
          </p:cNvPr>
          <p:cNvSpPr>
            <a:spLocks noGrp="1"/>
          </p:cNvSpPr>
          <p:nvPr>
            <p:ph type="title"/>
          </p:nvPr>
        </p:nvSpPr>
        <p:spPr/>
        <p:txBody>
          <a:bodyPr/>
          <a:lstStyle/>
          <a:p>
            <a:r>
              <a:rPr lang="en-US" dirty="0">
                <a:solidFill>
                  <a:schemeClr val="accent6"/>
                </a:solidFill>
              </a:rPr>
              <a:t>Two Main </a:t>
            </a:r>
            <a:r>
              <a:rPr lang="en-US" dirty="0" err="1">
                <a:solidFill>
                  <a:schemeClr val="accent6"/>
                </a:solidFill>
              </a:rPr>
              <a:t>Slurm</a:t>
            </a:r>
            <a:r>
              <a:rPr lang="en-US" dirty="0">
                <a:solidFill>
                  <a:schemeClr val="accent6"/>
                </a:solidFill>
              </a:rPr>
              <a:t> Modes</a:t>
            </a:r>
          </a:p>
        </p:txBody>
      </p:sp>
      <p:sp>
        <p:nvSpPr>
          <p:cNvPr id="3" name="Content Placeholder 2">
            <a:extLst>
              <a:ext uri="{FF2B5EF4-FFF2-40B4-BE49-F238E27FC236}">
                <a16:creationId xmlns:a16="http://schemas.microsoft.com/office/drawing/2014/main" id="{1F1AB395-CA7D-650A-750D-91691140B1B8}"/>
              </a:ext>
            </a:extLst>
          </p:cNvPr>
          <p:cNvSpPr>
            <a:spLocks noGrp="1"/>
          </p:cNvSpPr>
          <p:nvPr>
            <p:ph idx="1"/>
          </p:nvPr>
        </p:nvSpPr>
        <p:spPr/>
        <p:txBody>
          <a:bodyPr/>
          <a:lstStyle/>
          <a:p>
            <a:r>
              <a:rPr lang="en-US" dirty="0">
                <a:solidFill>
                  <a:schemeClr val="accent2"/>
                </a:solidFill>
              </a:rPr>
              <a:t>Batch Mode</a:t>
            </a:r>
          </a:p>
          <a:p>
            <a:pPr lvl="1"/>
            <a:r>
              <a:rPr lang="en-US" dirty="0"/>
              <a:t>Non-Interactive (hands-off) </a:t>
            </a:r>
          </a:p>
          <a:p>
            <a:pPr lvl="1"/>
            <a:r>
              <a:rPr lang="en-US" dirty="0"/>
              <a:t>Great for complete workflows</a:t>
            </a:r>
          </a:p>
          <a:p>
            <a:r>
              <a:rPr lang="en-US" dirty="0"/>
              <a:t>Interactive Mode</a:t>
            </a:r>
          </a:p>
          <a:p>
            <a:pPr lvl="1"/>
            <a:r>
              <a:rPr lang="en-US" dirty="0"/>
              <a:t>Complete work on a compute node interactively</a:t>
            </a:r>
          </a:p>
          <a:p>
            <a:pPr lvl="1"/>
            <a:r>
              <a:rPr lang="en-US" dirty="0"/>
              <a:t>Great for debugging, immediate feedback of commands</a:t>
            </a:r>
          </a:p>
        </p:txBody>
      </p:sp>
    </p:spTree>
    <p:extLst>
      <p:ext uri="{BB962C8B-B14F-4D97-AF65-F5344CB8AC3E}">
        <p14:creationId xmlns:p14="http://schemas.microsoft.com/office/powerpoint/2010/main" val="129818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ntasks</a:t>
            </a:r>
            <a:r>
              <a:rPr lang="en-US" sz="110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file.output</a:t>
            </a:r>
            <a:r>
              <a:rPr lang="en-US" sz="1100" dirty="0">
                <a:latin typeface="Consolas" panose="020B0609020204030204" pitchFamily="49" charset="0"/>
                <a:cs typeface="Consolas" panose="020B0609020204030204" pitchFamily="49" charset="0"/>
              </a:rPr>
              <a:t> $HOME/.</a:t>
            </a:r>
          </a:p>
          <a:p>
            <a:pPr marL="0" indent="0">
              <a:buNone/>
            </a:pPr>
            <a:r>
              <a:rPr lang="en-US" sz="1100" dirty="0">
                <a:latin typeface="Consolas" panose="020B0609020204030204" pitchFamily="49" charset="0"/>
                <a:cs typeface="Consolas" panose="020B0609020204030204" pitchFamily="49" charset="0"/>
              </a:rPr>
              <a:t>cd $HOME</a:t>
            </a:r>
          </a:p>
          <a:p>
            <a:pPr marL="0" indent="0">
              <a:buNone/>
            </a:pPr>
            <a:r>
              <a:rPr lang="en-US" sz="1100" dirty="0" err="1">
                <a:latin typeface="Consolas" panose="020B0609020204030204" pitchFamily="49" charset="0"/>
                <a:cs typeface="Consolas" panose="020B0609020204030204" pitchFamily="49" charset="0"/>
              </a:rPr>
              <a:t>rm</a:t>
            </a:r>
            <a:r>
              <a:rPr lang="en-US" sz="1100" dirty="0">
                <a:latin typeface="Consolas" panose="020B0609020204030204" pitchFamily="49" charset="0"/>
                <a:cs typeface="Consolas" panose="020B0609020204030204" pitchFamily="49" charset="0"/>
              </a:rPr>
              <a:t> -</a:t>
            </a:r>
            <a:r>
              <a:rPr lang="en-US" sz="1100" dirty="0" err="1">
                <a:latin typeface="Consolas" panose="020B0609020204030204" pitchFamily="49" charset="0"/>
                <a:cs typeface="Consolas" panose="020B0609020204030204" pitchFamily="49" charset="0"/>
              </a:rPr>
              <a:t>rf</a:t>
            </a:r>
            <a:r>
              <a:rPr lang="en-US" sz="11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file.output</a:t>
            </a:r>
            <a:r>
              <a:rPr lang="en-US" sz="1100" kern="0" dirty="0">
                <a:latin typeface="Consolas" panose="020B0609020204030204" pitchFamily="49" charset="0"/>
                <a:cs typeface="Consolas" panose="020B0609020204030204" pitchFamily="49" charset="0"/>
              </a:rPr>
              <a:t> $HOME/.</a:t>
            </a:r>
          </a:p>
          <a:p>
            <a:pPr marL="0" indent="0">
              <a:buFontTx/>
              <a:buNone/>
            </a:pPr>
            <a:r>
              <a:rPr lang="en-US" sz="1100" kern="0" dirty="0">
                <a:latin typeface="Consolas" panose="020B0609020204030204" pitchFamily="49" charset="0"/>
                <a:cs typeface="Consolas" panose="020B0609020204030204" pitchFamily="49" charset="0"/>
              </a:rPr>
              <a:t>cd $HOME</a:t>
            </a:r>
          </a:p>
          <a:p>
            <a:pPr marL="0" indent="0">
              <a:buFontTx/>
              <a:buNone/>
            </a:pPr>
            <a:r>
              <a:rPr lang="en-US" sz="1100" kern="0" dirty="0">
                <a:latin typeface="Consolas" panose="020B0609020204030204" pitchFamily="49" charset="0"/>
                <a:cs typeface="Consolas" panose="020B0609020204030204" pitchFamily="49" charset="0"/>
              </a:rPr>
              <a:t>rm -rf $SCRDIR</a:t>
            </a:r>
          </a:p>
        </p:txBody>
      </p:sp>
      <p:sp>
        <p:nvSpPr>
          <p:cNvPr id="2" name="Title 1">
            <a:extLst>
              <a:ext uri="{FF2B5EF4-FFF2-40B4-BE49-F238E27FC236}">
                <a16:creationId xmlns:a16="http://schemas.microsoft.com/office/drawing/2014/main" id="{2D570254-1207-0A0A-F49F-CCD7F40A055C}"/>
              </a:ext>
            </a:extLst>
          </p:cNvPr>
          <p:cNvSpPr>
            <a:spLocks noGrp="1"/>
          </p:cNvSpPr>
          <p:nvPr>
            <p:ph type="title"/>
          </p:nvPr>
        </p:nvSpPr>
        <p:spPr>
          <a:xfrm>
            <a:off x="0" y="-762000"/>
            <a:ext cx="86106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14184724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105425" y="1295400"/>
            <a:ext cx="4038600" cy="609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6304" y="1308847"/>
            <a:ext cx="4038600" cy="59615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347033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 program&#10;&#10;AI-generated content may be incorrect.">
            <a:extLst>
              <a:ext uri="{FF2B5EF4-FFF2-40B4-BE49-F238E27FC236}">
                <a16:creationId xmlns:a16="http://schemas.microsoft.com/office/drawing/2014/main" id="{5050F94C-B77A-9F56-9E3C-547EDCC4C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3132667"/>
            <a:ext cx="6629393" cy="3496733"/>
          </a:xfrm>
          <a:prstGeom prst="rect">
            <a:avLst/>
          </a:prstGeom>
        </p:spPr>
      </p:pic>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Preparing a </a:t>
            </a:r>
            <a:r>
              <a:rPr lang="en-US" sz="3800" b="1" dirty="0" err="1">
                <a:solidFill>
                  <a:srgbClr val="990000"/>
                </a:solidFill>
                <a:latin typeface="Arial (Body)"/>
              </a:rPr>
              <a:t>Slurm</a:t>
            </a:r>
            <a:r>
              <a:rPr lang="en-US" sz="3800" b="1" dirty="0">
                <a:solidFill>
                  <a:srgbClr val="990000"/>
                </a:solidFill>
                <a:latin typeface="Arial (Body)"/>
              </a:rPr>
              <a:t> Job</a:t>
            </a: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2667000" cy="609600"/>
          </a:xfrm>
        </p:spPr>
        <p:txBody>
          <a:bodyPr/>
          <a:lstStyle/>
          <a:p>
            <a:pPr>
              <a:lnSpc>
                <a:spcPct val="150000"/>
              </a:lnSpc>
            </a:pPr>
            <a:r>
              <a:rPr lang="en-US" sz="2400" dirty="0" err="1">
                <a:solidFill>
                  <a:schemeClr val="tx1"/>
                </a:solidFill>
                <a:latin typeface="Consolas" panose="020B0609020204030204" pitchFamily="49" charset="0"/>
                <a:cs typeface="Consolas" panose="020B0609020204030204" pitchFamily="49" charset="0"/>
              </a:rPr>
              <a:t>mychpc</a:t>
            </a:r>
            <a:r>
              <a:rPr lang="en-US" sz="2400" dirty="0">
                <a:solidFill>
                  <a:schemeClr val="tx1"/>
                </a:solidFill>
                <a:latin typeface="Consolas" panose="020B0609020204030204" pitchFamily="49" charset="0"/>
                <a:cs typeface="Consolas" panose="020B0609020204030204" pitchFamily="49" charset="0"/>
              </a:rPr>
              <a:t> batch</a:t>
            </a:r>
          </a:p>
          <a:p>
            <a:pPr marL="0" indent="0">
              <a:buNone/>
            </a:pPr>
            <a:endParaRPr lang="en-US" sz="1400" dirty="0"/>
          </a:p>
          <a:p>
            <a:pPr marL="0" indent="0">
              <a:buNone/>
            </a:pPr>
            <a:endParaRPr lang="en-US" sz="2400" dirty="0"/>
          </a:p>
        </p:txBody>
      </p:sp>
      <p:pic>
        <p:nvPicPr>
          <p:cNvPr id="6" name="Picture 2">
            <a:extLst>
              <a:ext uri="{FF2B5EF4-FFF2-40B4-BE49-F238E27FC236}">
                <a16:creationId xmlns:a16="http://schemas.microsoft.com/office/drawing/2014/main" id="{2BA75D70-752A-7F7E-C959-F02CDD8E46F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572000"/>
            <a:ext cx="2617641" cy="179916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a:extLst>
              <a:ext uri="{FF2B5EF4-FFF2-40B4-BE49-F238E27FC236}">
                <a16:creationId xmlns:a16="http://schemas.microsoft.com/office/drawing/2014/main" id="{42602556-19CA-B849-91BD-6C38D0ED0967}"/>
              </a:ext>
              <a:ext uri="{C183D7F6-B498-43B3-948B-1728B52AA6E4}">
                <adec:decorative xmlns:adec="http://schemas.microsoft.com/office/drawing/2017/decorative" val="1"/>
              </a:ext>
            </a:extLst>
          </p:cNvPr>
          <p:cNvCxnSpPr>
            <a:cxnSpLocks/>
          </p:cNvCxnSpPr>
          <p:nvPr/>
        </p:nvCxnSpPr>
        <p:spPr bwMode="auto">
          <a:xfrm rot="5400000" flipH="1" flipV="1">
            <a:off x="7035756" y="4882386"/>
            <a:ext cx="645715" cy="48188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8" name="Picture 2" descr="Slurm Workload Manager - Wikipedia">
            <a:extLst>
              <a:ext uri="{FF2B5EF4-FFF2-40B4-BE49-F238E27FC236}">
                <a16:creationId xmlns:a16="http://schemas.microsoft.com/office/drawing/2014/main" id="{B2AD2D22-7D47-B045-49D9-E729C22628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1086" y="4766601"/>
            <a:ext cx="423449" cy="38748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C47DA71-496F-F8C8-15EA-E4A46D87E6E4}"/>
              </a:ext>
              <a:ext uri="{C183D7F6-B498-43B3-948B-1728B52AA6E4}">
                <adec:decorative xmlns:adec="http://schemas.microsoft.com/office/drawing/2017/decorative" val="1"/>
              </a:ext>
            </a:extLst>
          </p:cNvPr>
          <p:cNvCxnSpPr>
            <a:cxnSpLocks/>
          </p:cNvCxnSpPr>
          <p:nvPr/>
        </p:nvCxnSpPr>
        <p:spPr bwMode="auto">
          <a:xfrm flipH="1">
            <a:off x="2590800" y="2438400"/>
            <a:ext cx="1752600" cy="0"/>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sp>
        <p:nvSpPr>
          <p:cNvPr id="5" name="TextBox 4">
            <a:extLst>
              <a:ext uri="{FF2B5EF4-FFF2-40B4-BE49-F238E27FC236}">
                <a16:creationId xmlns:a16="http://schemas.microsoft.com/office/drawing/2014/main" id="{0B8C07F6-0A71-F064-7D5C-B1592F07AB53}"/>
              </a:ext>
            </a:extLst>
          </p:cNvPr>
          <p:cNvSpPr txBox="1"/>
          <p:nvPr/>
        </p:nvSpPr>
        <p:spPr>
          <a:xfrm>
            <a:off x="4419600" y="2036003"/>
            <a:ext cx="4038600" cy="1200329"/>
          </a:xfrm>
          <a:prstGeom prst="rect">
            <a:avLst/>
          </a:prstGeom>
          <a:noFill/>
        </p:spPr>
        <p:txBody>
          <a:bodyPr wrap="square" rtlCol="0">
            <a:spAutoFit/>
          </a:bodyPr>
          <a:lstStyle/>
          <a:p>
            <a:r>
              <a:rPr lang="en-US" dirty="0">
                <a:latin typeface="+mn-lt"/>
              </a:rPr>
              <a:t>Helpful command; shows what resources you have access to</a:t>
            </a:r>
          </a:p>
        </p:txBody>
      </p:sp>
      <p:cxnSp>
        <p:nvCxnSpPr>
          <p:cNvPr id="12" name="Straight Arrow Connector 11">
            <a:extLst>
              <a:ext uri="{FF2B5EF4-FFF2-40B4-BE49-F238E27FC236}">
                <a16:creationId xmlns:a16="http://schemas.microsoft.com/office/drawing/2014/main" id="{807143FA-8960-AF0E-6604-204E19FC47CA}"/>
              </a:ext>
              <a:ext uri="{C183D7F6-B498-43B3-948B-1728B52AA6E4}">
                <adec:decorative xmlns:adec="http://schemas.microsoft.com/office/drawing/2017/decorative" val="1"/>
              </a:ext>
            </a:extLst>
          </p:cNvPr>
          <p:cNvCxnSpPr/>
          <p:nvPr/>
        </p:nvCxnSpPr>
        <p:spPr bwMode="auto">
          <a:xfrm>
            <a:off x="457200" y="2551453"/>
            <a:ext cx="0" cy="76200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471514EF-6BED-7B56-708E-8AFC52257AD6}"/>
              </a:ext>
              <a:ext uri="{C183D7F6-B498-43B3-948B-1728B52AA6E4}">
                <adec:decorative xmlns:adec="http://schemas.microsoft.com/office/drawing/2017/decorative" val="1"/>
              </a:ext>
            </a:extLst>
          </p:cNvPr>
          <p:cNvCxnSpPr>
            <a:cxnSpLocks/>
          </p:cNvCxnSpPr>
          <p:nvPr/>
        </p:nvCxnSpPr>
        <p:spPr bwMode="auto">
          <a:xfrm>
            <a:off x="2344608" y="2955686"/>
            <a:ext cx="0" cy="465515"/>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C660C22B-9215-A54E-0859-AF7963253FFB}"/>
              </a:ext>
              <a:ext uri="{C183D7F6-B498-43B3-948B-1728B52AA6E4}">
                <adec:decorative xmlns:adec="http://schemas.microsoft.com/office/drawing/2017/decorative" val="1"/>
              </a:ext>
            </a:extLst>
          </p:cNvPr>
          <p:cNvCxnSpPr>
            <a:cxnSpLocks/>
          </p:cNvCxnSpPr>
          <p:nvPr/>
        </p:nvCxnSpPr>
        <p:spPr bwMode="auto">
          <a:xfrm>
            <a:off x="3302203" y="2893998"/>
            <a:ext cx="0" cy="527203"/>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4BB6C290-5970-B7F0-F803-5A5F68F48730}"/>
              </a:ext>
              <a:ext uri="{C183D7F6-B498-43B3-948B-1728B52AA6E4}">
                <adec:decorative xmlns:adec="http://schemas.microsoft.com/office/drawing/2017/decorative" val="1"/>
              </a:ext>
            </a:extLst>
          </p:cNvPr>
          <p:cNvCxnSpPr>
            <a:cxnSpLocks/>
          </p:cNvCxnSpPr>
          <p:nvPr/>
        </p:nvCxnSpPr>
        <p:spPr bwMode="auto">
          <a:xfrm>
            <a:off x="1457354" y="2926910"/>
            <a:ext cx="11877" cy="494291"/>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
        <p:nvSpPr>
          <p:cNvPr id="16" name="TextBox 15">
            <a:extLst>
              <a:ext uri="{FF2B5EF4-FFF2-40B4-BE49-F238E27FC236}">
                <a16:creationId xmlns:a16="http://schemas.microsoft.com/office/drawing/2014/main" id="{950056E4-1DA1-2A25-B99B-4EA5A98C3D2A}"/>
              </a:ext>
            </a:extLst>
          </p:cNvPr>
          <p:cNvSpPr txBox="1"/>
          <p:nvPr/>
        </p:nvSpPr>
        <p:spPr>
          <a:xfrm>
            <a:off x="11743" y="2182121"/>
            <a:ext cx="1749197" cy="369332"/>
          </a:xfrm>
          <a:prstGeom prst="rect">
            <a:avLst/>
          </a:prstGeom>
          <a:noFill/>
        </p:spPr>
        <p:txBody>
          <a:bodyPr wrap="none" rtlCol="0">
            <a:spAutoFit/>
          </a:bodyPr>
          <a:lstStyle/>
          <a:p>
            <a:r>
              <a:rPr lang="en-US" sz="1800" dirty="0">
                <a:solidFill>
                  <a:srgbClr val="C00000"/>
                </a:solidFill>
              </a:rPr>
              <a:t>Allocation state</a:t>
            </a:r>
          </a:p>
        </p:txBody>
      </p:sp>
      <p:sp>
        <p:nvSpPr>
          <p:cNvPr id="17" name="TextBox 16">
            <a:extLst>
              <a:ext uri="{FF2B5EF4-FFF2-40B4-BE49-F238E27FC236}">
                <a16:creationId xmlns:a16="http://schemas.microsoft.com/office/drawing/2014/main" id="{0040F210-F986-6031-9C7C-8E561A3213D3}"/>
              </a:ext>
            </a:extLst>
          </p:cNvPr>
          <p:cNvSpPr txBox="1"/>
          <p:nvPr/>
        </p:nvSpPr>
        <p:spPr>
          <a:xfrm>
            <a:off x="2117023" y="2545391"/>
            <a:ext cx="628073" cy="369332"/>
          </a:xfrm>
          <a:prstGeom prst="rect">
            <a:avLst/>
          </a:prstGeom>
          <a:noFill/>
        </p:spPr>
        <p:txBody>
          <a:bodyPr wrap="square" rtlCol="0">
            <a:spAutoFit/>
          </a:bodyPr>
          <a:lstStyle/>
          <a:p>
            <a:r>
              <a:rPr lang="en-US" sz="1800" dirty="0" err="1">
                <a:solidFill>
                  <a:srgbClr val="C00000"/>
                </a:solidFill>
              </a:rPr>
              <a:t>qos</a:t>
            </a:r>
            <a:endParaRPr lang="en-US" sz="1800" dirty="0">
              <a:solidFill>
                <a:srgbClr val="C00000"/>
              </a:solidFill>
            </a:endParaRPr>
          </a:p>
        </p:txBody>
      </p:sp>
      <p:sp>
        <p:nvSpPr>
          <p:cNvPr id="18" name="TextBox 17">
            <a:extLst>
              <a:ext uri="{FF2B5EF4-FFF2-40B4-BE49-F238E27FC236}">
                <a16:creationId xmlns:a16="http://schemas.microsoft.com/office/drawing/2014/main" id="{426160C7-921C-19F9-843F-CEB92887102D}"/>
              </a:ext>
            </a:extLst>
          </p:cNvPr>
          <p:cNvSpPr txBox="1"/>
          <p:nvPr/>
        </p:nvSpPr>
        <p:spPr>
          <a:xfrm>
            <a:off x="2776836" y="2528505"/>
            <a:ext cx="992579" cy="369332"/>
          </a:xfrm>
          <a:prstGeom prst="rect">
            <a:avLst/>
          </a:prstGeom>
          <a:noFill/>
        </p:spPr>
        <p:txBody>
          <a:bodyPr wrap="none" rtlCol="0">
            <a:spAutoFit/>
          </a:bodyPr>
          <a:lstStyle/>
          <a:p>
            <a:r>
              <a:rPr lang="en-US" sz="1800" dirty="0">
                <a:solidFill>
                  <a:srgbClr val="C00000"/>
                </a:solidFill>
              </a:rPr>
              <a:t>account</a:t>
            </a:r>
          </a:p>
        </p:txBody>
      </p:sp>
      <p:sp>
        <p:nvSpPr>
          <p:cNvPr id="19" name="TextBox 18">
            <a:extLst>
              <a:ext uri="{FF2B5EF4-FFF2-40B4-BE49-F238E27FC236}">
                <a16:creationId xmlns:a16="http://schemas.microsoft.com/office/drawing/2014/main" id="{712D3B08-786E-1183-204F-ACE2E4835270}"/>
              </a:ext>
            </a:extLst>
          </p:cNvPr>
          <p:cNvSpPr txBox="1"/>
          <p:nvPr/>
        </p:nvSpPr>
        <p:spPr>
          <a:xfrm>
            <a:off x="942164" y="2555576"/>
            <a:ext cx="1096775" cy="400110"/>
          </a:xfrm>
          <a:prstGeom prst="rect">
            <a:avLst/>
          </a:prstGeom>
          <a:noFill/>
        </p:spPr>
        <p:txBody>
          <a:bodyPr wrap="square" rtlCol="0">
            <a:spAutoFit/>
          </a:bodyPr>
          <a:lstStyle/>
          <a:p>
            <a:r>
              <a:rPr lang="en-US" sz="2000" dirty="0">
                <a:solidFill>
                  <a:srgbClr val="C00000"/>
                </a:solidFill>
              </a:rPr>
              <a:t>partition</a:t>
            </a:r>
          </a:p>
        </p:txBody>
      </p:sp>
      <p:sp>
        <p:nvSpPr>
          <p:cNvPr id="20" name="Rectangle 19">
            <a:extLst>
              <a:ext uri="{FF2B5EF4-FFF2-40B4-BE49-F238E27FC236}">
                <a16:creationId xmlns:a16="http://schemas.microsoft.com/office/drawing/2014/main" id="{44E6A9A4-076F-196F-80B2-4401408482D7}"/>
              </a:ext>
              <a:ext uri="{C183D7F6-B498-43B3-948B-1728B52AA6E4}">
                <adec:decorative xmlns:adec="http://schemas.microsoft.com/office/drawing/2017/decorative" val="1"/>
              </a:ext>
            </a:extLst>
          </p:cNvPr>
          <p:cNvSpPr/>
          <p:nvPr/>
        </p:nvSpPr>
        <p:spPr bwMode="auto">
          <a:xfrm>
            <a:off x="2109192" y="2587129"/>
            <a:ext cx="575072" cy="336459"/>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1" name="Rectangle 20">
            <a:extLst>
              <a:ext uri="{FF2B5EF4-FFF2-40B4-BE49-F238E27FC236}">
                <a16:creationId xmlns:a16="http://schemas.microsoft.com/office/drawing/2014/main" id="{772E757B-D97D-1AD8-9475-6621A3B5C4D8}"/>
              </a:ext>
              <a:ext uri="{C183D7F6-B498-43B3-948B-1728B52AA6E4}">
                <adec:decorative xmlns:adec="http://schemas.microsoft.com/office/drawing/2017/decorative" val="1"/>
              </a:ext>
            </a:extLst>
          </p:cNvPr>
          <p:cNvSpPr/>
          <p:nvPr/>
        </p:nvSpPr>
        <p:spPr bwMode="auto">
          <a:xfrm>
            <a:off x="2784257" y="2560041"/>
            <a:ext cx="975146" cy="354682"/>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2" name="Rectangle 21">
            <a:extLst>
              <a:ext uri="{FF2B5EF4-FFF2-40B4-BE49-F238E27FC236}">
                <a16:creationId xmlns:a16="http://schemas.microsoft.com/office/drawing/2014/main" id="{90BD8091-523D-4D83-A20A-3735E3610A2D}"/>
              </a:ext>
              <a:ext uri="{C183D7F6-B498-43B3-948B-1728B52AA6E4}">
                <adec:decorative xmlns:adec="http://schemas.microsoft.com/office/drawing/2017/decorative" val="1"/>
              </a:ext>
            </a:extLst>
          </p:cNvPr>
          <p:cNvSpPr/>
          <p:nvPr/>
        </p:nvSpPr>
        <p:spPr bwMode="auto">
          <a:xfrm>
            <a:off x="965548" y="2592953"/>
            <a:ext cx="1044487" cy="354682"/>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585058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0482"/>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20482"/>
                  </p:tgtEl>
                </p:cond>
              </p:nextCondLst>
            </p:seq>
          </p:childTnLst>
        </p:cTn>
      </p:par>
    </p:tnLst>
    <p:bldLst>
      <p:bldP spid="20483" grpId="0" build="p"/>
      <p:bldP spid="5" grpId="0"/>
      <p:bldP spid="5" grpId="1"/>
      <p:bldP spid="16" grpId="0"/>
      <p:bldP spid="17" grpId="0"/>
      <p:bldP spid="18" grpId="0"/>
      <p:bldP spid="19" grpId="0"/>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105425" y="1710018"/>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622163" y="1710018"/>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algn="ctr"/>
            <a:r>
              <a:rPr lang="en-US" u="sng" dirty="0">
                <a:solidFill>
                  <a:srgbClr val="FF0000"/>
                </a:solidFill>
              </a:rPr>
              <a:t>#SBATCH --time=02:00:00 </a:t>
            </a:r>
            <a:r>
              <a:rPr lang="en-US" dirty="0">
                <a:solidFill>
                  <a:srgbClr val="FF0000"/>
                </a:solidFill>
              </a:rPr>
              <a:t> specifies </a:t>
            </a:r>
            <a:r>
              <a:rPr lang="en-US" sz="2400" dirty="0">
                <a:solidFill>
                  <a:srgbClr val="FF0000"/>
                </a:solidFill>
                <a:sym typeface="Wingdings" panose="05000000000000000000" pitchFamily="2" charset="2"/>
              </a:rPr>
              <a:t>wall </a:t>
            </a:r>
            <a:r>
              <a:rPr lang="en-US" sz="2400" dirty="0">
                <a:solidFill>
                  <a:srgbClr val="FF0000"/>
                </a:solidFill>
              </a:rPr>
              <a:t>time of a job in </a:t>
            </a:r>
            <a:r>
              <a:rPr lang="en-US" dirty="0" err="1">
                <a:solidFill>
                  <a:srgbClr val="FF0000"/>
                </a:solidFill>
              </a:rPr>
              <a:t>H</a:t>
            </a:r>
            <a:r>
              <a:rPr lang="en-US" sz="2400" dirty="0" err="1">
                <a:solidFill>
                  <a:srgbClr val="FF0000"/>
                </a:solidFill>
              </a:rPr>
              <a:t>ours:Minutes:Seconds</a:t>
            </a:r>
            <a:endParaRPr lang="en-US" sz="2400" dirty="0">
              <a:solidFill>
                <a:srgbClr val="FF0000"/>
              </a:solidFill>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2701465" y="5106761"/>
            <a:ext cx="3138616" cy="830997"/>
          </a:xfrm>
          <a:prstGeom prst="rect">
            <a:avLst/>
          </a:prstGeom>
          <a:noFill/>
        </p:spPr>
        <p:txBody>
          <a:bodyPr wrap="none" rtlCol="0">
            <a:spAutoFit/>
          </a:bodyPr>
          <a:lstStyle/>
          <a:p>
            <a:pPr algn="ctr"/>
            <a:r>
              <a:rPr lang="en-US" dirty="0">
                <a:solidFill>
                  <a:srgbClr val="FF0000"/>
                </a:solidFill>
              </a:rPr>
              <a:t>#SBATCH -t 02:00:00</a:t>
            </a:r>
            <a:endParaRPr lang="en-US" sz="2400" dirty="0">
              <a:solidFill>
                <a:srgbClr val="FF0000"/>
              </a:solidFill>
            </a:endParaRPr>
          </a:p>
          <a:p>
            <a:pPr algn="ctr"/>
            <a:r>
              <a:rPr lang="en-US" dirty="0">
                <a:solidFill>
                  <a:srgbClr val="FF0000"/>
                </a:solidFill>
              </a:rPr>
              <a:t>also works</a:t>
            </a:r>
          </a:p>
        </p:txBody>
      </p:sp>
    </p:spTree>
    <p:extLst>
      <p:ext uri="{BB962C8B-B14F-4D97-AF65-F5344CB8AC3E}">
        <p14:creationId xmlns:p14="http://schemas.microsoft.com/office/powerpoint/2010/main" val="3098165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1" nodeType="clickEffect">
                                  <p:stCondLst>
                                    <p:cond delay="0"/>
                                  </p:stCondLst>
                                  <p:childTnLst>
                                    <p:animMotion origin="layout" path="M 0.00104 -0.01667 L 0.00104 0.02778 " pathEditMode="relative" rAng="0" ptsTypes="AA">
                                      <p:cBhvr>
                                        <p:cTn id="6" dur="2000" fill="hold"/>
                                        <p:tgtEl>
                                          <p:spTgt spid="2"/>
                                        </p:tgtEl>
                                        <p:attrNameLst>
                                          <p:attrName>ppt_x</p:attrName>
                                          <p:attrName>ppt_y</p:attrName>
                                        </p:attrNameLst>
                                      </p:cBhvr>
                                      <p:rCtr x="0" y="2222"/>
                                    </p:animMotion>
                                  </p:childTnLst>
                                </p:cTn>
                              </p:par>
                              <p:par>
                                <p:cTn id="7" presetID="0" presetClass="path" presetSubtype="0" accel="50000" decel="50000" fill="hold" grpId="1" nodeType="withEffect">
                                  <p:stCondLst>
                                    <p:cond delay="0"/>
                                  </p:stCondLst>
                                  <p:childTnLst>
                                    <p:animMotion origin="layout" path="M -0.00139 -0.01667 L -0.00139 0.02778 " pathEditMode="relative" rAng="0" ptsTypes="AA">
                                      <p:cBhvr>
                                        <p:cTn id="8" dur="2000" fill="hold"/>
                                        <p:tgtEl>
                                          <p:spTgt spid="3"/>
                                        </p:tgtEl>
                                        <p:attrNameLst>
                                          <p:attrName>ppt_x</p:attrName>
                                          <p:attrName>ppt_y</p:attrName>
                                        </p:attrNameLst>
                                      </p:cBhvr>
                                      <p:rCtr x="0" y="2222"/>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84396" y="1851212"/>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601134" y="1855694"/>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marL="0" indent="0" algn="ctr">
              <a:buNone/>
            </a:pPr>
            <a:r>
              <a:rPr lang="en-US" u="sng" dirty="0">
                <a:solidFill>
                  <a:srgbClr val="FF0000"/>
                </a:solidFill>
              </a:rPr>
              <a:t>#SBATCH --nodes=1 </a:t>
            </a:r>
            <a:r>
              <a:rPr lang="en-US" dirty="0">
                <a:solidFill>
                  <a:srgbClr val="FF0000"/>
                </a:solidFill>
              </a:rPr>
              <a:t> specifies </a:t>
            </a:r>
            <a:r>
              <a:rPr lang="en-US" dirty="0">
                <a:solidFill>
                  <a:srgbClr val="FF0000"/>
                </a:solidFill>
                <a:sym typeface="Wingdings" panose="05000000000000000000" pitchFamily="2" charset="2"/>
              </a:rPr>
              <a:t>number of nodes</a:t>
            </a:r>
            <a:endParaRPr lang="en-US" dirty="0">
              <a:solidFill>
                <a:srgbClr val="FF0000"/>
              </a:solidFill>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3146298" y="5106761"/>
            <a:ext cx="2248950" cy="830997"/>
          </a:xfrm>
          <a:prstGeom prst="rect">
            <a:avLst/>
          </a:prstGeom>
          <a:noFill/>
        </p:spPr>
        <p:txBody>
          <a:bodyPr wrap="none" rtlCol="0">
            <a:spAutoFit/>
          </a:bodyPr>
          <a:lstStyle/>
          <a:p>
            <a:pPr algn="ctr"/>
            <a:r>
              <a:rPr lang="en-US" dirty="0">
                <a:solidFill>
                  <a:srgbClr val="FF0000"/>
                </a:solidFill>
              </a:rPr>
              <a:t>#SBATCH -N 1</a:t>
            </a:r>
            <a:endParaRPr lang="en-US" sz="2400" dirty="0">
              <a:solidFill>
                <a:srgbClr val="FF0000"/>
              </a:solidFill>
            </a:endParaRPr>
          </a:p>
          <a:p>
            <a:pPr algn="ctr"/>
            <a:r>
              <a:rPr lang="en-US" dirty="0">
                <a:solidFill>
                  <a:srgbClr val="FF0000"/>
                </a:solidFill>
              </a:rPr>
              <a:t>also works</a:t>
            </a:r>
          </a:p>
        </p:txBody>
      </p:sp>
      <p:sp>
        <p:nvSpPr>
          <p:cNvPr id="7" name="Title 6">
            <a:extLst>
              <a:ext uri="{FF2B5EF4-FFF2-40B4-BE49-F238E27FC236}">
                <a16:creationId xmlns:a16="http://schemas.microsoft.com/office/drawing/2014/main" id="{03319B5F-6331-5902-F54D-8991B93F71D7}"/>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3074738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3333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03333 " pathEditMode="relative" ptsTypes="AA">
                                      <p:cBhvr>
                                        <p:cTn id="8" dur="200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70951" y="20574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7689" y="20574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marL="0" indent="0" algn="ctr">
              <a:buNone/>
            </a:pPr>
            <a:r>
              <a:rPr lang="en-US" u="sng" dirty="0">
                <a:solidFill>
                  <a:srgbClr val="FF0000"/>
                </a:solidFill>
              </a:rPr>
              <a:t>#SBATCH --</a:t>
            </a:r>
            <a:r>
              <a:rPr lang="en-US" u="sng" dirty="0" err="1">
                <a:solidFill>
                  <a:srgbClr val="FF0000"/>
                </a:solidFill>
              </a:rPr>
              <a:t>ntasks</a:t>
            </a:r>
            <a:r>
              <a:rPr lang="en-US" u="sng" dirty="0">
                <a:solidFill>
                  <a:srgbClr val="FF0000"/>
                </a:solidFill>
              </a:rPr>
              <a:t>=8 </a:t>
            </a:r>
            <a:r>
              <a:rPr lang="en-US" dirty="0">
                <a:solidFill>
                  <a:srgbClr val="FF0000"/>
                </a:solidFill>
              </a:rPr>
              <a:t> </a:t>
            </a:r>
            <a:r>
              <a:rPr lang="en-US" dirty="0">
                <a:solidFill>
                  <a:srgbClr val="FF0000"/>
                </a:solidFill>
                <a:sym typeface="Wingdings" panose="05000000000000000000" pitchFamily="2" charset="2"/>
              </a:rPr>
              <a:t>total number of CPUs per node</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3171946" y="5106761"/>
            <a:ext cx="2197653" cy="830997"/>
          </a:xfrm>
          <a:prstGeom prst="rect">
            <a:avLst/>
          </a:prstGeom>
          <a:noFill/>
        </p:spPr>
        <p:txBody>
          <a:bodyPr wrap="none" rtlCol="0">
            <a:spAutoFit/>
          </a:bodyPr>
          <a:lstStyle/>
          <a:p>
            <a:pPr algn="ctr"/>
            <a:r>
              <a:rPr lang="en-US" dirty="0">
                <a:solidFill>
                  <a:srgbClr val="FF0000"/>
                </a:solidFill>
              </a:rPr>
              <a:t>#SBATCH -n 8</a:t>
            </a:r>
            <a:endParaRPr lang="en-US" sz="2400" dirty="0">
              <a:solidFill>
                <a:srgbClr val="FF0000"/>
              </a:solidFill>
            </a:endParaRPr>
          </a:p>
          <a:p>
            <a:pPr algn="ctr"/>
            <a:r>
              <a:rPr lang="en-US" dirty="0">
                <a:solidFill>
                  <a:srgbClr val="FF0000"/>
                </a:solidFill>
              </a:rPr>
              <a:t>also works</a:t>
            </a:r>
          </a:p>
        </p:txBody>
      </p:sp>
    </p:spTree>
    <p:extLst>
      <p:ext uri="{BB962C8B-B14F-4D97-AF65-F5344CB8AC3E}">
        <p14:creationId xmlns:p14="http://schemas.microsoft.com/office/powerpoint/2010/main" val="4284093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3.33333E-6 L 4.16667E-6 0.03333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5.55556E-7 3.33333E-6 L 5.55556E-7 0.03333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Overview</a:t>
            </a:r>
          </a:p>
          <a:p>
            <a:pPr marL="452438"/>
            <a:r>
              <a:rPr lang="en-US" sz="2400" dirty="0">
                <a:solidFill>
                  <a:schemeClr val="tx1"/>
                </a:solidFill>
                <a:sym typeface="Arial"/>
                <a:rtl val="0"/>
              </a:rPr>
              <a:t>Basics of a </a:t>
            </a:r>
            <a:r>
              <a:rPr lang="en-US" sz="2400" dirty="0" err="1">
                <a:solidFill>
                  <a:schemeClr val="tx1"/>
                </a:solidFill>
                <a:sym typeface="Arial"/>
                <a:rtl val="0"/>
              </a:rPr>
              <a:t>Slurm</a:t>
            </a:r>
            <a:r>
              <a:rPr lang="en-US" sz="2400" dirty="0">
                <a:solidFill>
                  <a:schemeClr val="tx1"/>
                </a:solidFill>
                <a:sym typeface="Arial"/>
                <a:rtl val="0"/>
              </a:rPr>
              <a:t> Script</a:t>
            </a:r>
          </a:p>
          <a:p>
            <a:pPr marL="452438"/>
            <a:r>
              <a:rPr lang="en-US" sz="2400" dirty="0">
                <a:solidFill>
                  <a:schemeClr val="tx1"/>
                </a:solidFill>
                <a:sym typeface="Arial"/>
                <a:rtl val="0"/>
              </a:rPr>
              <a:t>Getting Started</a:t>
            </a:r>
          </a:p>
          <a:p>
            <a:pPr marL="452438"/>
            <a:r>
              <a:rPr lang="en-US" sz="2400" dirty="0">
                <a:solidFill>
                  <a:schemeClr val="tx1"/>
                </a:solidFill>
                <a:sym typeface="Arial"/>
                <a:rtl val="0"/>
              </a:rPr>
              <a:t>Example Dataset</a:t>
            </a:r>
          </a:p>
          <a:p>
            <a:pPr marL="452438"/>
            <a:r>
              <a:rPr lang="en-US" sz="2400" dirty="0">
                <a:solidFill>
                  <a:schemeClr val="tx1"/>
                </a:solidFill>
                <a:sym typeface="Arial"/>
                <a:rtl val="0"/>
              </a:rPr>
              <a:t>Hands On: Batch Scripting</a:t>
            </a:r>
          </a:p>
          <a:p>
            <a:pPr marL="852488" lvl="1"/>
            <a:r>
              <a:rPr lang="en-US" sz="2000" dirty="0">
                <a:solidFill>
                  <a:schemeClr val="tx1"/>
                </a:solidFill>
                <a:sym typeface="Arial"/>
                <a:rtl val="0"/>
              </a:rPr>
              <a:t>#1: Submitting to </a:t>
            </a:r>
            <a:r>
              <a:rPr lang="en-US" sz="2000" dirty="0" err="1">
                <a:solidFill>
                  <a:schemeClr val="tx1"/>
                </a:solidFill>
                <a:sym typeface="Arial"/>
                <a:rtl val="0"/>
              </a:rPr>
              <a:t>Notchpeak</a:t>
            </a:r>
            <a:r>
              <a:rPr lang="en-US" sz="2000" dirty="0">
                <a:solidFill>
                  <a:schemeClr val="tx1"/>
                </a:solidFill>
                <a:sym typeface="Arial"/>
                <a:rtl val="0"/>
              </a:rPr>
              <a:t> Cluster</a:t>
            </a:r>
          </a:p>
          <a:p>
            <a:pPr marL="852488" lvl="1"/>
            <a:r>
              <a:rPr lang="en-US" sz="2000" dirty="0">
                <a:solidFill>
                  <a:schemeClr val="tx1"/>
                </a:solidFill>
                <a:sym typeface="Arial"/>
                <a:rtl val="0"/>
              </a:rPr>
              <a:t>#2: Submitting to Owner Nodes</a:t>
            </a:r>
          </a:p>
          <a:p>
            <a:pPr marL="452438"/>
            <a:r>
              <a:rPr lang="en-US" sz="2400" dirty="0">
                <a:solidFill>
                  <a:schemeClr val="tx1"/>
                </a:solidFill>
                <a:sym typeface="Arial"/>
                <a:rtl val="0"/>
              </a:rPr>
              <a:t>Hands On #3: Start an Interactive Job</a:t>
            </a:r>
          </a:p>
          <a:p>
            <a:pPr marL="452438"/>
            <a:r>
              <a:rPr lang="en-US" sz="2400" dirty="0">
                <a:solidFill>
                  <a:schemeClr val="tx1"/>
                </a:solidFill>
                <a:sym typeface="Arial"/>
                <a:rtl val="0"/>
              </a:rPr>
              <a:t>Hands On #4: Open OnDemand’s Job Composer</a:t>
            </a: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4255707382"/>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75433" y="22860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92171" y="22860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3969594"/>
            <a:ext cx="6577161" cy="1200329"/>
          </a:xfrm>
          <a:prstGeom prst="rect">
            <a:avLst/>
          </a:prstGeom>
          <a:noFill/>
        </p:spPr>
        <p:txBody>
          <a:bodyPr wrap="square" rtlCol="0">
            <a:spAutoFit/>
          </a:bodyPr>
          <a:lstStyle/>
          <a:p>
            <a:pPr marL="0" indent="0" algn="ctr">
              <a:buNone/>
            </a:pPr>
            <a:r>
              <a:rPr lang="en-US" u="sng" dirty="0">
                <a:solidFill>
                  <a:srgbClr val="FF0000"/>
                </a:solidFill>
              </a:rPr>
              <a:t>#SBATCH --mem=32GB</a:t>
            </a:r>
            <a:r>
              <a:rPr lang="en-US" dirty="0">
                <a:solidFill>
                  <a:srgbClr val="FF0000"/>
                </a:solidFill>
              </a:rPr>
              <a:t> </a:t>
            </a:r>
            <a:r>
              <a:rPr lang="en-US" dirty="0">
                <a:solidFill>
                  <a:srgbClr val="FF0000"/>
                </a:solidFill>
                <a:sym typeface="Wingdings" panose="05000000000000000000" pitchFamily="2" charset="2"/>
              </a:rPr>
              <a:t>specifies total memory </a:t>
            </a:r>
            <a:r>
              <a:rPr lang="en-US" i="1" dirty="0">
                <a:solidFill>
                  <a:srgbClr val="FF0000"/>
                </a:solidFill>
                <a:sym typeface="Wingdings" panose="05000000000000000000" pitchFamily="2" charset="2"/>
              </a:rPr>
              <a:t>per node</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2923186" y="5005489"/>
            <a:ext cx="3200400" cy="1200329"/>
          </a:xfrm>
          <a:prstGeom prst="rect">
            <a:avLst/>
          </a:prstGeom>
          <a:noFill/>
        </p:spPr>
        <p:txBody>
          <a:bodyPr wrap="square" rtlCol="0">
            <a:spAutoFit/>
          </a:bodyPr>
          <a:lstStyle/>
          <a:p>
            <a:pPr algn="ctr"/>
            <a:r>
              <a:rPr lang="en-US" dirty="0">
                <a:solidFill>
                  <a:srgbClr val="FF0000"/>
                </a:solidFill>
              </a:rPr>
              <a:t>#SBATCH --mem=0 gives you memory of whole node </a:t>
            </a:r>
          </a:p>
        </p:txBody>
      </p:sp>
      <p:sp>
        <p:nvSpPr>
          <p:cNvPr id="7" name="Title 6">
            <a:extLst>
              <a:ext uri="{FF2B5EF4-FFF2-40B4-BE49-F238E27FC236}">
                <a16:creationId xmlns:a16="http://schemas.microsoft.com/office/drawing/2014/main" id="{91D30A50-0CC4-FE12-A0A5-94207141B9D0}"/>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3604216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5.55112E-17 L 3.33333E-6 0.03333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2.77778E-7 -5.55112E-17 L -2.77778E-7 0.03333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ntasks</a:t>
            </a:r>
            <a:r>
              <a:rPr lang="en-US" sz="110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71724" y="2532290"/>
            <a:ext cx="4038600" cy="43951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0965" y="2532290"/>
            <a:ext cx="4038600" cy="43951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u="sng" dirty="0">
                <a:solidFill>
                  <a:srgbClr val="FF0000"/>
                </a:solidFill>
              </a:rPr>
              <a:t>#SBATCH -o</a:t>
            </a:r>
            <a:r>
              <a:rPr lang="en-US" dirty="0">
                <a:solidFill>
                  <a:srgbClr val="FF0000"/>
                </a:solidFill>
              </a:rPr>
              <a:t> outputs standard output in the form </a:t>
            </a:r>
            <a:r>
              <a:rPr lang="en-US" dirty="0" err="1">
                <a:solidFill>
                  <a:srgbClr val="FF0000"/>
                </a:solidFill>
              </a:rPr>
              <a:t>slurmjob</a:t>
            </a:r>
            <a:r>
              <a:rPr lang="en-US" dirty="0">
                <a:solidFill>
                  <a:srgbClr val="FF0000"/>
                </a:solidFill>
              </a:rPr>
              <a:t>-&lt;JOBID&gt;.out-&lt;NODEID&gt;</a:t>
            </a:r>
            <a:endParaRPr lang="en-US" i="1" dirty="0">
              <a:solidFill>
                <a:srgbClr val="FF0000"/>
              </a:solidFill>
              <a:sym typeface="Wingdings" panose="05000000000000000000" pitchFamily="2" charset="2"/>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u="sng" dirty="0">
                <a:solidFill>
                  <a:srgbClr val="FF0000"/>
                </a:solidFill>
              </a:rPr>
              <a:t>#SBATCH -e</a:t>
            </a:r>
            <a:r>
              <a:rPr lang="en-US" dirty="0">
                <a:solidFill>
                  <a:srgbClr val="FF0000"/>
                </a:solidFill>
              </a:rPr>
              <a:t> outputs error messages in the form </a:t>
            </a:r>
            <a:r>
              <a:rPr lang="en-US" dirty="0" err="1">
                <a:solidFill>
                  <a:srgbClr val="FF0000"/>
                </a:solidFill>
              </a:rPr>
              <a:t>slurmjob</a:t>
            </a:r>
            <a:r>
              <a:rPr lang="en-US" dirty="0">
                <a:solidFill>
                  <a:srgbClr val="FF0000"/>
                </a:solidFill>
              </a:rPr>
              <a:t>-&lt;JOBID&gt;.err-&lt;NODEID&gt;</a:t>
            </a:r>
            <a:endParaRPr lang="en-US" i="1" dirty="0">
              <a:solidFill>
                <a:srgbClr val="FF0000"/>
              </a:solidFill>
              <a:sym typeface="Wingdings" panose="05000000000000000000" pitchFamily="2" charset="2"/>
            </a:endParaRPr>
          </a:p>
        </p:txBody>
      </p:sp>
    </p:spTree>
    <p:extLst>
      <p:ext uri="{BB962C8B-B14F-4D97-AF65-F5344CB8AC3E}">
        <p14:creationId xmlns:p14="http://schemas.microsoft.com/office/powerpoint/2010/main" val="3517510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257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0257 " pathEditMode="relative" ptsTypes="AA">
                                      <p:cBhvr>
                                        <p:cTn id="8" dur="200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&lt;CONSTRAINTS&gt;</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&lt;CONSTRAINTS&gt;</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67242" y="309894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3980" y="3095984"/>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
        <p:nvSpPr>
          <p:cNvPr id="7" name="Title 6">
            <a:extLst>
              <a:ext uri="{FF2B5EF4-FFF2-40B4-BE49-F238E27FC236}">
                <a16:creationId xmlns:a16="http://schemas.microsoft.com/office/drawing/2014/main" id="{C698BF85-1B2A-EB61-BD2F-1E980A909917}"/>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4199049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“c40”</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“m768”</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67242" y="309894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5447" y="3088647"/>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Tree>
    <p:extLst>
      <p:ext uri="{BB962C8B-B14F-4D97-AF65-F5344CB8AC3E}">
        <p14:creationId xmlns:p14="http://schemas.microsoft.com/office/powerpoint/2010/main" val="39757279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“c40&amp;m768”</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“c40|c36”</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67242" y="3103524"/>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583980" y="3107193"/>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cxnSp>
        <p:nvCxnSpPr>
          <p:cNvPr id="10" name="Straight Arrow Connector 9">
            <a:extLst>
              <a:ext uri="{FF2B5EF4-FFF2-40B4-BE49-F238E27FC236}">
                <a16:creationId xmlns:a16="http://schemas.microsoft.com/office/drawing/2014/main" id="{3CE6028E-B449-D813-D61B-0DE639E053F8}"/>
              </a:ext>
              <a:ext uri="{C183D7F6-B498-43B3-948B-1728B52AA6E4}">
                <adec:decorative xmlns:adec="http://schemas.microsoft.com/office/drawing/2017/decorative" val="1"/>
              </a:ext>
            </a:extLst>
          </p:cNvPr>
          <p:cNvCxnSpPr/>
          <p:nvPr/>
        </p:nvCxnSpPr>
        <p:spPr bwMode="auto">
          <a:xfrm>
            <a:off x="2514600" y="3429000"/>
            <a:ext cx="0" cy="228600"/>
          </a:xfrm>
          <a:prstGeom prst="straightConnector1">
            <a:avLst/>
          </a:prstGeom>
          <a:solidFill>
            <a:schemeClr val="accent1"/>
          </a:solidFill>
          <a:ln w="28575" cap="flat" cmpd="sng" algn="ctr">
            <a:solidFill>
              <a:schemeClr val="accent5">
                <a:lumMod val="10000"/>
              </a:schemeClr>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09E56227-4274-EB1A-4374-C87F23B9B008}"/>
              </a:ext>
              <a:ext uri="{C183D7F6-B498-43B3-948B-1728B52AA6E4}">
                <adec:decorative xmlns:adec="http://schemas.microsoft.com/office/drawing/2017/decorative" val="1"/>
              </a:ext>
            </a:extLst>
          </p:cNvPr>
          <p:cNvCxnSpPr/>
          <p:nvPr/>
        </p:nvCxnSpPr>
        <p:spPr bwMode="auto">
          <a:xfrm>
            <a:off x="7010400" y="3429000"/>
            <a:ext cx="0" cy="228600"/>
          </a:xfrm>
          <a:prstGeom prst="straightConnector1">
            <a:avLst/>
          </a:prstGeom>
          <a:solidFill>
            <a:schemeClr val="accent1"/>
          </a:solidFill>
          <a:ln w="28575" cap="flat" cmpd="sng" algn="ctr">
            <a:solidFill>
              <a:schemeClr val="accent5">
                <a:lumMod val="10000"/>
              </a:schemeClr>
            </a:solidFill>
            <a:prstDash val="solid"/>
            <a:round/>
            <a:headEnd type="none" w="med" len="med"/>
            <a:tailEnd type="triangle"/>
          </a:ln>
          <a:effectLst/>
        </p:spPr>
      </p:cxnSp>
      <p:sp>
        <p:nvSpPr>
          <p:cNvPr id="12" name="TextBox 11">
            <a:extLst>
              <a:ext uri="{FF2B5EF4-FFF2-40B4-BE49-F238E27FC236}">
                <a16:creationId xmlns:a16="http://schemas.microsoft.com/office/drawing/2014/main" id="{31824A9C-F9E7-D4DA-788D-CE3895568755}"/>
              </a:ext>
            </a:extLst>
          </p:cNvPr>
          <p:cNvSpPr txBox="1"/>
          <p:nvPr/>
        </p:nvSpPr>
        <p:spPr>
          <a:xfrm>
            <a:off x="1071331" y="3564521"/>
            <a:ext cx="2919389" cy="338554"/>
          </a:xfrm>
          <a:prstGeom prst="rect">
            <a:avLst/>
          </a:prstGeom>
          <a:noFill/>
        </p:spPr>
        <p:txBody>
          <a:bodyPr wrap="none" rtlCol="0">
            <a:spAutoFit/>
          </a:bodyPr>
          <a:lstStyle/>
          <a:p>
            <a:r>
              <a:rPr lang="en-US" sz="1600" dirty="0">
                <a:solidFill>
                  <a:schemeClr val="accent5">
                    <a:lumMod val="10000"/>
                  </a:schemeClr>
                </a:solidFill>
              </a:rPr>
              <a:t>Include c40 </a:t>
            </a:r>
            <a:r>
              <a:rPr lang="en-US" sz="1600" b="1" dirty="0">
                <a:solidFill>
                  <a:schemeClr val="accent5">
                    <a:lumMod val="10000"/>
                  </a:schemeClr>
                </a:solidFill>
              </a:rPr>
              <a:t>AND</a:t>
            </a:r>
            <a:r>
              <a:rPr lang="en-US" sz="1600" dirty="0">
                <a:solidFill>
                  <a:schemeClr val="accent5">
                    <a:lumMod val="10000"/>
                  </a:schemeClr>
                </a:solidFill>
              </a:rPr>
              <a:t> m768 nodes</a:t>
            </a:r>
          </a:p>
        </p:txBody>
      </p:sp>
      <p:sp>
        <p:nvSpPr>
          <p:cNvPr id="13" name="TextBox 12">
            <a:extLst>
              <a:ext uri="{FF2B5EF4-FFF2-40B4-BE49-F238E27FC236}">
                <a16:creationId xmlns:a16="http://schemas.microsoft.com/office/drawing/2014/main" id="{99E19922-CF52-B5E8-91E3-44BCAACBB392}"/>
              </a:ext>
            </a:extLst>
          </p:cNvPr>
          <p:cNvSpPr txBox="1"/>
          <p:nvPr/>
        </p:nvSpPr>
        <p:spPr>
          <a:xfrm>
            <a:off x="5498738" y="3568910"/>
            <a:ext cx="2601994" cy="338554"/>
          </a:xfrm>
          <a:prstGeom prst="rect">
            <a:avLst/>
          </a:prstGeom>
          <a:noFill/>
        </p:spPr>
        <p:txBody>
          <a:bodyPr wrap="none" rtlCol="0">
            <a:spAutoFit/>
          </a:bodyPr>
          <a:lstStyle/>
          <a:p>
            <a:r>
              <a:rPr lang="en-US" sz="1600" dirty="0">
                <a:solidFill>
                  <a:schemeClr val="accent5">
                    <a:lumMod val="10000"/>
                  </a:schemeClr>
                </a:solidFill>
              </a:rPr>
              <a:t>Include c40 </a:t>
            </a:r>
            <a:r>
              <a:rPr lang="en-US" sz="1600" b="1" dirty="0">
                <a:solidFill>
                  <a:schemeClr val="accent5">
                    <a:lumMod val="10000"/>
                  </a:schemeClr>
                </a:solidFill>
              </a:rPr>
              <a:t>OR</a:t>
            </a:r>
            <a:r>
              <a:rPr lang="en-US" sz="1600" dirty="0">
                <a:solidFill>
                  <a:schemeClr val="accent5">
                    <a:lumMod val="10000"/>
                  </a:schemeClr>
                </a:solidFill>
              </a:rPr>
              <a:t> c36 nodes</a:t>
            </a:r>
          </a:p>
        </p:txBody>
      </p:sp>
      <p:sp>
        <p:nvSpPr>
          <p:cNvPr id="7" name="Title 6">
            <a:extLst>
              <a:ext uri="{FF2B5EF4-FFF2-40B4-BE49-F238E27FC236}">
                <a16:creationId xmlns:a16="http://schemas.microsoft.com/office/drawing/2014/main" id="{9E9F1FC5-3DAC-AD2D-628F-D67441509CA4}"/>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2130865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a:t>
            </a:r>
            <a:r>
              <a:rPr lang="en-US" sz="1100" dirty="0" err="1">
                <a:solidFill>
                  <a:srgbClr val="0070C0"/>
                </a:solidFill>
                <a:latin typeface="Consolas" panose="020B0609020204030204" pitchFamily="49" charset="0"/>
                <a:cs typeface="Consolas" panose="020B0609020204030204" pitchFamily="49" charset="0"/>
              </a:rPr>
              <a:t>gompert</a:t>
            </a:r>
            <a:r>
              <a:rPr lang="en-US" sz="1100" dirty="0">
                <a:solidFill>
                  <a:srgbClr val="0070C0"/>
                </a:solidFill>
                <a:latin typeface="Consolas" panose="020B0609020204030204" pitchFamily="49" charset="0"/>
                <a:cs typeface="Consolas" panose="020B0609020204030204" pitchFamily="49" charset="0"/>
              </a:rPr>
              <a:t>”</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a:t>
            </a:r>
            <a:r>
              <a:rPr lang="en-US" sz="1100" dirty="0" err="1">
                <a:solidFill>
                  <a:srgbClr val="0070C0"/>
                </a:solidFill>
                <a:latin typeface="Consolas" panose="020B0609020204030204" pitchFamily="49" charset="0"/>
                <a:cs typeface="Consolas" panose="020B0609020204030204" pitchFamily="49" charset="0"/>
              </a:rPr>
              <a:t>gompert|schmidt|tbicc</a:t>
            </a:r>
            <a:r>
              <a:rPr lang="en-US" sz="1100" dirty="0">
                <a:solidFill>
                  <a:srgbClr val="0070C0"/>
                </a:solidFill>
                <a:latin typeface="Consolas" panose="020B0609020204030204" pitchFamily="49" charset="0"/>
                <a:cs typeface="Consolas" panose="020B0609020204030204" pitchFamily="49" charset="0"/>
              </a:rPr>
              <a:t>”</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 uri="{C183D7F6-B498-43B3-948B-1728B52AA6E4}">
                <adec:decorative xmlns:adec="http://schemas.microsoft.com/office/drawing/2017/decorative" val="1"/>
              </a:ext>
            </a:extLst>
          </p:cNvPr>
          <p:cNvSpPr/>
          <p:nvPr/>
        </p:nvSpPr>
        <p:spPr bwMode="auto">
          <a:xfrm>
            <a:off x="67242" y="309894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 uri="{C183D7F6-B498-43B3-948B-1728B52AA6E4}">
                <adec:decorative xmlns:adec="http://schemas.microsoft.com/office/drawing/2017/decorative" val="1"/>
              </a:ext>
            </a:extLst>
          </p:cNvPr>
          <p:cNvSpPr/>
          <p:nvPr/>
        </p:nvSpPr>
        <p:spPr bwMode="auto">
          <a:xfrm>
            <a:off x="4605403" y="3088647"/>
            <a:ext cx="425522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
        <p:nvSpPr>
          <p:cNvPr id="8" name="TextBox 7">
            <a:extLst>
              <a:ext uri="{FF2B5EF4-FFF2-40B4-BE49-F238E27FC236}">
                <a16:creationId xmlns:a16="http://schemas.microsoft.com/office/drawing/2014/main" id="{172E4CBE-F525-06C6-06F6-9CC435D7999A}"/>
              </a:ext>
            </a:extLst>
          </p:cNvPr>
          <p:cNvSpPr txBox="1"/>
          <p:nvPr/>
        </p:nvSpPr>
        <p:spPr>
          <a:xfrm>
            <a:off x="1470211" y="5921028"/>
            <a:ext cx="6341755" cy="461665"/>
          </a:xfrm>
          <a:prstGeom prst="rect">
            <a:avLst/>
          </a:prstGeom>
          <a:noFill/>
        </p:spPr>
        <p:txBody>
          <a:bodyPr wrap="square">
            <a:spAutoFit/>
          </a:bodyPr>
          <a:lstStyle/>
          <a:p>
            <a:r>
              <a:rPr lang="en-US" dirty="0"/>
              <a:t>https://</a:t>
            </a:r>
            <a:r>
              <a:rPr lang="en-US" dirty="0" err="1"/>
              <a:t>www.chpc.utah.edu</a:t>
            </a:r>
            <a:r>
              <a:rPr lang="en-US" dirty="0"/>
              <a:t>/usage/constraints/</a:t>
            </a:r>
          </a:p>
        </p:txBody>
      </p:sp>
    </p:spTree>
    <p:extLst>
      <p:ext uri="{BB962C8B-B14F-4D97-AF65-F5344CB8AC3E}">
        <p14:creationId xmlns:p14="http://schemas.microsoft.com/office/powerpoint/2010/main" val="33914113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11843-1123-5969-9367-C7BE380B070D}"/>
            </a:ext>
          </a:extLst>
        </p:cNvPr>
        <p:cNvGrpSpPr/>
        <p:nvPr/>
      </p:nvGrpSpPr>
      <p:grpSpPr>
        <a:xfrm>
          <a:off x="0" y="0"/>
          <a:ext cx="0" cy="0"/>
          <a:chOff x="0" y="0"/>
          <a:chExt cx="0" cy="0"/>
        </a:xfrm>
      </p:grpSpPr>
      <p:sp>
        <p:nvSpPr>
          <p:cNvPr id="18435" name="Rectangle 3">
            <a:extLst>
              <a:ext uri="{FF2B5EF4-FFF2-40B4-BE49-F238E27FC236}">
                <a16:creationId xmlns:a16="http://schemas.microsoft.com/office/drawing/2014/main" id="{1C3E09DF-D221-12AD-56C3-28A1FAD3BC65}"/>
              </a:ext>
            </a:extLst>
          </p:cNvPr>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--mail-type=FAIL,BEGIN,END</a:t>
            </a:r>
          </a:p>
          <a:p>
            <a:pPr marL="0" indent="0">
              <a:buNone/>
            </a:pPr>
            <a:r>
              <a:rPr lang="en-US" sz="1100" dirty="0">
                <a:solidFill>
                  <a:srgbClr val="0070C0"/>
                </a:solidFill>
                <a:latin typeface="Consolas" panose="020B0609020204030204" pitchFamily="49" charset="0"/>
                <a:cs typeface="Consolas" panose="020B0609020204030204" pitchFamily="49" charset="0"/>
              </a:rPr>
              <a:t>#SBATCH --mail-user=</a:t>
            </a:r>
            <a:r>
              <a:rPr lang="en-US" sz="1100" dirty="0" err="1">
                <a:solidFill>
                  <a:srgbClr val="0070C0"/>
                </a:solidFill>
                <a:latin typeface="Consolas" panose="020B0609020204030204" pitchFamily="49" charset="0"/>
                <a:cs typeface="Consolas" panose="020B0609020204030204" pitchFamily="49" charset="0"/>
              </a:rPr>
              <a:t>ashley.dederich@utah.edu</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6734D31A-36B4-34E0-1330-7D453F924884}"/>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--mail-type=FAIL,BEGIN,END</a:t>
            </a:r>
          </a:p>
          <a:p>
            <a:pPr marL="0" indent="0">
              <a:buNone/>
            </a:pPr>
            <a:r>
              <a:rPr lang="en-US" sz="1100" dirty="0">
                <a:solidFill>
                  <a:srgbClr val="0070C0"/>
                </a:solidFill>
                <a:latin typeface="Consolas" panose="020B0609020204030204" pitchFamily="49" charset="0"/>
                <a:cs typeface="Consolas" panose="020B0609020204030204" pitchFamily="49" charset="0"/>
              </a:rPr>
              <a:t>#SBATCH --mail-user=</a:t>
            </a:r>
            <a:r>
              <a:rPr lang="en-US" sz="1100" dirty="0" err="1">
                <a:solidFill>
                  <a:srgbClr val="0070C0"/>
                </a:solidFill>
                <a:latin typeface="Consolas" panose="020B0609020204030204" pitchFamily="49" charset="0"/>
                <a:cs typeface="Consolas" panose="020B0609020204030204" pitchFamily="49" charset="0"/>
              </a:rPr>
              <a:t>ashley.dederich@utah.edu</a:t>
            </a:r>
            <a:endParaRPr lang="en-US" sz="110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EB98069B-3B08-39BC-F7A0-7B2BC1B921C0}"/>
              </a:ext>
              <a:ext uri="{C183D7F6-B498-43B3-948B-1728B52AA6E4}">
                <adec:decorative xmlns:adec="http://schemas.microsoft.com/office/drawing/2017/decorative" val="1"/>
              </a:ext>
            </a:extLst>
          </p:cNvPr>
          <p:cNvSpPr/>
          <p:nvPr/>
        </p:nvSpPr>
        <p:spPr bwMode="auto">
          <a:xfrm>
            <a:off x="67242" y="3098939"/>
            <a:ext cx="4038600" cy="406261"/>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C5CF455-B229-00A2-ECA5-64BB0015470E}"/>
              </a:ext>
              <a:ext uri="{C183D7F6-B498-43B3-948B-1728B52AA6E4}">
                <adec:decorative xmlns:adec="http://schemas.microsoft.com/office/drawing/2017/decorative" val="1"/>
              </a:ext>
            </a:extLst>
          </p:cNvPr>
          <p:cNvSpPr/>
          <p:nvPr/>
        </p:nvSpPr>
        <p:spPr bwMode="auto">
          <a:xfrm>
            <a:off x="4605403" y="3088647"/>
            <a:ext cx="4255220" cy="41655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4D585F7-5370-D582-056A-86019E0D96C9}"/>
              </a:ext>
            </a:extLst>
          </p:cNvPr>
          <p:cNvSpPr txBox="1"/>
          <p:nvPr/>
        </p:nvSpPr>
        <p:spPr>
          <a:xfrm>
            <a:off x="1234805" y="3886200"/>
            <a:ext cx="6577161"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have </a:t>
            </a:r>
            <a:r>
              <a:rPr lang="en-US" dirty="0" err="1">
                <a:solidFill>
                  <a:srgbClr val="FF0000"/>
                </a:solidFill>
                <a:sym typeface="Wingdings" panose="05000000000000000000" pitchFamily="2" charset="2"/>
              </a:rPr>
              <a:t>Slurm</a:t>
            </a:r>
            <a:r>
              <a:rPr lang="en-US" dirty="0">
                <a:solidFill>
                  <a:srgbClr val="FF0000"/>
                </a:solidFill>
                <a:sym typeface="Wingdings" panose="05000000000000000000" pitchFamily="2" charset="2"/>
              </a:rPr>
              <a:t> email you with updates</a:t>
            </a:r>
          </a:p>
          <a:p>
            <a:endParaRPr lang="en-US" dirty="0">
              <a:solidFill>
                <a:schemeClr val="accent2"/>
              </a:solidFill>
            </a:endParaRPr>
          </a:p>
        </p:txBody>
      </p:sp>
      <p:sp>
        <p:nvSpPr>
          <p:cNvPr id="5" name="TextBox 4">
            <a:extLst>
              <a:ext uri="{FF2B5EF4-FFF2-40B4-BE49-F238E27FC236}">
                <a16:creationId xmlns:a16="http://schemas.microsoft.com/office/drawing/2014/main" id="{D8DD6B35-3528-0E92-4395-6845D8FB459F}"/>
              </a:ext>
            </a:extLst>
          </p:cNvPr>
          <p:cNvSpPr txBox="1"/>
          <p:nvPr/>
        </p:nvSpPr>
        <p:spPr>
          <a:xfrm>
            <a:off x="1438191" y="4626764"/>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Useful to monitor the status of jobs without constantly checking via </a:t>
            </a:r>
            <a:r>
              <a:rPr lang="en-US" dirty="0" err="1">
                <a:solidFill>
                  <a:srgbClr val="FF0000"/>
                </a:solidFill>
                <a:sym typeface="Wingdings" panose="05000000000000000000" pitchFamily="2" charset="2"/>
              </a:rPr>
              <a:t>squeue</a:t>
            </a:r>
            <a:endParaRPr lang="en-US" dirty="0">
              <a:solidFill>
                <a:srgbClr val="FF0000"/>
              </a:solidFill>
              <a:sym typeface="Wingdings" panose="05000000000000000000" pitchFamily="2" charset="2"/>
            </a:endParaRPr>
          </a:p>
        </p:txBody>
      </p:sp>
      <p:sp>
        <p:nvSpPr>
          <p:cNvPr id="7" name="Title 6">
            <a:extLst>
              <a:ext uri="{FF2B5EF4-FFF2-40B4-BE49-F238E27FC236}">
                <a16:creationId xmlns:a16="http://schemas.microsoft.com/office/drawing/2014/main" id="{569BF13D-4DEE-AA83-FC85-4818E04E3FCB}"/>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193528166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 uri="{C183D7F6-B498-43B3-948B-1728B52AA6E4}">
                <adec:decorative xmlns:adec="http://schemas.microsoft.com/office/drawing/2017/decorative" val="1"/>
              </a:ext>
            </a:extLst>
          </p:cNvPr>
          <p:cNvSpPr/>
          <p:nvPr/>
        </p:nvSpPr>
        <p:spPr bwMode="auto">
          <a:xfrm>
            <a:off x="57504" y="3124200"/>
            <a:ext cx="4496567" cy="1524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 uri="{C183D7F6-B498-43B3-948B-1728B52AA6E4}">
                <adec:decorative xmlns:adec="http://schemas.microsoft.com/office/drawing/2017/decorative" val="1"/>
              </a:ext>
            </a:extLst>
          </p:cNvPr>
          <p:cNvSpPr/>
          <p:nvPr/>
        </p:nvSpPr>
        <p:spPr bwMode="auto">
          <a:xfrm>
            <a:off x="4567518" y="3133165"/>
            <a:ext cx="4267200" cy="1524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5071381"/>
            <a:ext cx="5867400" cy="830997"/>
          </a:xfrm>
          <a:prstGeom prst="rect">
            <a:avLst/>
          </a:prstGeom>
          <a:noFill/>
        </p:spPr>
        <p:txBody>
          <a:bodyPr wrap="square" rtlCol="0">
            <a:spAutoFit/>
          </a:bodyPr>
          <a:lstStyle/>
          <a:p>
            <a:pPr algn="ctr"/>
            <a:r>
              <a:rPr lang="en-US" dirty="0">
                <a:solidFill>
                  <a:schemeClr val="tx2"/>
                </a:solidFill>
              </a:rPr>
              <a:t>Now, we will discuss the best way to stage your files for analysis</a:t>
            </a:r>
          </a:p>
        </p:txBody>
      </p:sp>
    </p:spTree>
    <p:extLst>
      <p:ext uri="{BB962C8B-B14F-4D97-AF65-F5344CB8AC3E}">
        <p14:creationId xmlns:p14="http://schemas.microsoft.com/office/powerpoint/2010/main" val="3537082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3AA2-6830-5F71-5969-5A01D7591F5C}"/>
              </a:ext>
            </a:extLst>
          </p:cNvPr>
          <p:cNvSpPr>
            <a:spLocks noGrp="1"/>
          </p:cNvSpPr>
          <p:nvPr>
            <p:ph type="title"/>
          </p:nvPr>
        </p:nvSpPr>
        <p:spPr/>
        <p:txBody>
          <a:bodyPr/>
          <a:lstStyle/>
          <a:p>
            <a:pPr algn="ctr"/>
            <a:r>
              <a:rPr kumimoji="0" lang="en-US" sz="4000" b="1" i="0" u="none" strike="noStrike" kern="0" cap="none" spc="0" normalizeH="0" baseline="0" noProof="0" dirty="0">
                <a:ln>
                  <a:noFill/>
                </a:ln>
                <a:solidFill>
                  <a:srgbClr val="990000"/>
                </a:solidFill>
                <a:effectLst/>
                <a:uLnTx/>
                <a:uFillTx/>
                <a:latin typeface="Arial"/>
                <a:ea typeface="Arial"/>
                <a:cs typeface="Arial"/>
                <a:sym typeface="Arial"/>
                <a:rtl val="0"/>
              </a:rPr>
              <a:t>CHPC Storage Resources</a:t>
            </a:r>
            <a:endParaRPr lang="en-US" dirty="0"/>
          </a:p>
        </p:txBody>
      </p:sp>
      <p:sp>
        <p:nvSpPr>
          <p:cNvPr id="4" name="TextBox 3">
            <a:extLst>
              <a:ext uri="{FF2B5EF4-FFF2-40B4-BE49-F238E27FC236}">
                <a16:creationId xmlns:a16="http://schemas.microsoft.com/office/drawing/2014/main" id="{0C862383-09C3-39D6-E141-B9E97E94D5FA}"/>
              </a:ext>
            </a:extLst>
          </p:cNvPr>
          <p:cNvSpPr txBox="1"/>
          <p:nvPr/>
        </p:nvSpPr>
        <p:spPr>
          <a:xfrm>
            <a:off x="720176" y="1978968"/>
            <a:ext cx="1007007" cy="461665"/>
          </a:xfrm>
          <a:prstGeom prst="rect">
            <a:avLst/>
          </a:prstGeom>
          <a:noFill/>
        </p:spPr>
        <p:txBody>
          <a:bodyPr wrap="none" rtlCol="0">
            <a:spAutoFit/>
          </a:bodyPr>
          <a:lstStyle/>
          <a:p>
            <a:r>
              <a:rPr lang="en-US" u="sng" dirty="0"/>
              <a:t>Home</a:t>
            </a:r>
          </a:p>
        </p:txBody>
      </p:sp>
      <p:sp>
        <p:nvSpPr>
          <p:cNvPr id="5" name="TextBox 4">
            <a:extLst>
              <a:ext uri="{FF2B5EF4-FFF2-40B4-BE49-F238E27FC236}">
                <a16:creationId xmlns:a16="http://schemas.microsoft.com/office/drawing/2014/main" id="{12F1E319-E70A-3C14-5537-B247B11CEEF6}"/>
              </a:ext>
            </a:extLst>
          </p:cNvPr>
          <p:cNvSpPr txBox="1"/>
          <p:nvPr/>
        </p:nvSpPr>
        <p:spPr>
          <a:xfrm>
            <a:off x="3810000" y="2055167"/>
            <a:ext cx="1228221" cy="461665"/>
          </a:xfrm>
          <a:prstGeom prst="rect">
            <a:avLst/>
          </a:prstGeom>
          <a:noFill/>
        </p:spPr>
        <p:txBody>
          <a:bodyPr wrap="none" rtlCol="0">
            <a:spAutoFit/>
          </a:bodyPr>
          <a:lstStyle/>
          <a:p>
            <a:r>
              <a:rPr lang="en-US" u="sng" dirty="0"/>
              <a:t>Scratch</a:t>
            </a:r>
          </a:p>
        </p:txBody>
      </p:sp>
      <p:sp>
        <p:nvSpPr>
          <p:cNvPr id="6" name="TextBox 5">
            <a:extLst>
              <a:ext uri="{FF2B5EF4-FFF2-40B4-BE49-F238E27FC236}">
                <a16:creationId xmlns:a16="http://schemas.microsoft.com/office/drawing/2014/main" id="{87BD7B95-87AD-F572-883D-A19AB7C6098A}"/>
              </a:ext>
            </a:extLst>
          </p:cNvPr>
          <p:cNvSpPr txBox="1"/>
          <p:nvPr/>
        </p:nvSpPr>
        <p:spPr>
          <a:xfrm>
            <a:off x="7086600" y="1978968"/>
            <a:ext cx="1040670" cy="461665"/>
          </a:xfrm>
          <a:prstGeom prst="rect">
            <a:avLst/>
          </a:prstGeom>
          <a:noFill/>
        </p:spPr>
        <p:txBody>
          <a:bodyPr wrap="none" rtlCol="0">
            <a:spAutoFit/>
          </a:bodyPr>
          <a:lstStyle/>
          <a:p>
            <a:r>
              <a:rPr lang="en-US" u="sng" dirty="0"/>
              <a:t>Group</a:t>
            </a:r>
          </a:p>
        </p:txBody>
      </p:sp>
      <p:cxnSp>
        <p:nvCxnSpPr>
          <p:cNvPr id="8" name="Straight Connector 7">
            <a:extLst>
              <a:ext uri="{FF2B5EF4-FFF2-40B4-BE49-F238E27FC236}">
                <a16:creationId xmlns:a16="http://schemas.microsoft.com/office/drawing/2014/main" id="{3FACD278-BF72-7461-3C9E-DC825F1A1EC4}"/>
              </a:ext>
              <a:ext uri="{C183D7F6-B498-43B3-948B-1728B52AA6E4}">
                <adec:decorative xmlns:adec="http://schemas.microsoft.com/office/drawing/2017/decorative" val="1"/>
              </a:ext>
            </a:extLst>
          </p:cNvPr>
          <p:cNvCxnSpPr/>
          <p:nvPr/>
        </p:nvCxnSpPr>
        <p:spPr bwMode="auto">
          <a:xfrm>
            <a:off x="2819400" y="2133600"/>
            <a:ext cx="0" cy="3505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26BD3EA-D280-5C7F-E750-6F03CAB7B155}"/>
              </a:ext>
              <a:ext uri="{C183D7F6-B498-43B3-948B-1728B52AA6E4}">
                <adec:decorative xmlns:adec="http://schemas.microsoft.com/office/drawing/2017/decorative" val="1"/>
              </a:ext>
            </a:extLst>
          </p:cNvPr>
          <p:cNvCxnSpPr/>
          <p:nvPr/>
        </p:nvCxnSpPr>
        <p:spPr bwMode="auto">
          <a:xfrm>
            <a:off x="6096000" y="2133600"/>
            <a:ext cx="0" cy="3505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75144725-EF4D-EC86-4F6C-F9C9A2C9A19C}"/>
              </a:ext>
            </a:extLst>
          </p:cNvPr>
          <p:cNvSpPr txBox="1"/>
          <p:nvPr/>
        </p:nvSpPr>
        <p:spPr>
          <a:xfrm>
            <a:off x="287938" y="2516832"/>
            <a:ext cx="2379055" cy="1938992"/>
          </a:xfrm>
          <a:prstGeom prst="rect">
            <a:avLst/>
          </a:prstGeom>
          <a:noFill/>
        </p:spPr>
        <p:txBody>
          <a:bodyPr wrap="square" rtlCol="0">
            <a:spAutoFit/>
          </a:bodyPr>
          <a:lstStyle/>
          <a:p>
            <a:pPr marL="342900" indent="-342900">
              <a:buFont typeface="Arial" panose="020B0604020202020204" pitchFamily="34" charset="0"/>
              <a:buChar char="•"/>
            </a:pPr>
            <a:r>
              <a:rPr lang="en-US" dirty="0"/>
              <a:t>Free</a:t>
            </a:r>
          </a:p>
          <a:p>
            <a:pPr marL="342900" indent="-342900">
              <a:buFont typeface="Arial" panose="020B0604020202020204" pitchFamily="34" charset="0"/>
              <a:buChar char="•"/>
            </a:pPr>
            <a:r>
              <a:rPr lang="en-US" dirty="0"/>
              <a:t>Automatically provisioned</a:t>
            </a:r>
          </a:p>
          <a:p>
            <a:pPr marL="342900" indent="-342900">
              <a:buFont typeface="Arial" panose="020B0604020202020204" pitchFamily="34" charset="0"/>
              <a:buChar char="•"/>
            </a:pPr>
            <a:r>
              <a:rPr lang="en-US" dirty="0"/>
              <a:t>50GB soft limit</a:t>
            </a:r>
          </a:p>
        </p:txBody>
      </p:sp>
      <p:sp>
        <p:nvSpPr>
          <p:cNvPr id="11" name="TextBox 10">
            <a:extLst>
              <a:ext uri="{FF2B5EF4-FFF2-40B4-BE49-F238E27FC236}">
                <a16:creationId xmlns:a16="http://schemas.microsoft.com/office/drawing/2014/main" id="{2B8872CD-2F46-9F74-D9F6-C0F58BDE9AAE}"/>
              </a:ext>
            </a:extLst>
          </p:cNvPr>
          <p:cNvSpPr txBox="1"/>
          <p:nvPr/>
        </p:nvSpPr>
        <p:spPr>
          <a:xfrm>
            <a:off x="3048001" y="2519064"/>
            <a:ext cx="2971789" cy="2677656"/>
          </a:xfrm>
          <a:prstGeom prst="rect">
            <a:avLst/>
          </a:prstGeom>
          <a:noFill/>
        </p:spPr>
        <p:txBody>
          <a:bodyPr wrap="square" rtlCol="0">
            <a:spAutoFit/>
          </a:bodyPr>
          <a:lstStyle/>
          <a:p>
            <a:pPr marL="342900" indent="-342900">
              <a:buFont typeface="Arial" panose="020B0604020202020204" pitchFamily="34" charset="0"/>
              <a:buChar char="•"/>
            </a:pPr>
            <a:r>
              <a:rPr lang="en-US" dirty="0"/>
              <a:t>Free</a:t>
            </a:r>
          </a:p>
          <a:p>
            <a:pPr marL="342900" indent="-342900">
              <a:buFont typeface="Arial" panose="020B0604020202020204" pitchFamily="34" charset="0"/>
              <a:buChar char="•"/>
            </a:pPr>
            <a:r>
              <a:rPr lang="en-US" dirty="0"/>
              <a:t>For intermediate files required during a job</a:t>
            </a:r>
          </a:p>
          <a:p>
            <a:pPr marL="342900" indent="-342900">
              <a:buFont typeface="Arial" panose="020B0604020202020204" pitchFamily="34" charset="0"/>
              <a:buChar char="•"/>
            </a:pPr>
            <a:r>
              <a:rPr lang="en-US" b="1" dirty="0"/>
              <a:t>vast</a:t>
            </a:r>
            <a:r>
              <a:rPr lang="en-US" dirty="0"/>
              <a:t> – 50TB/user quota</a:t>
            </a:r>
            <a:endParaRPr lang="en-US" b="1" dirty="0"/>
          </a:p>
          <a:p>
            <a:pPr marL="342900" indent="-342900">
              <a:buFont typeface="Arial" panose="020B0604020202020204" pitchFamily="34" charset="0"/>
              <a:buChar char="•"/>
            </a:pPr>
            <a:r>
              <a:rPr lang="en-US" b="1" dirty="0"/>
              <a:t>nfs1</a:t>
            </a:r>
            <a:r>
              <a:rPr lang="en-US" dirty="0"/>
              <a:t> – no quota</a:t>
            </a:r>
            <a:endParaRPr lang="en-US" b="1" dirty="0"/>
          </a:p>
        </p:txBody>
      </p:sp>
      <p:sp>
        <p:nvSpPr>
          <p:cNvPr id="12" name="TextBox 11">
            <a:extLst>
              <a:ext uri="{FF2B5EF4-FFF2-40B4-BE49-F238E27FC236}">
                <a16:creationId xmlns:a16="http://schemas.microsoft.com/office/drawing/2014/main" id="{71E0D56A-35E7-8BA0-6A12-9D3C6264CD44}"/>
              </a:ext>
            </a:extLst>
          </p:cNvPr>
          <p:cNvSpPr txBox="1"/>
          <p:nvPr/>
        </p:nvSpPr>
        <p:spPr>
          <a:xfrm>
            <a:off x="6352667" y="2516832"/>
            <a:ext cx="2791327" cy="1200329"/>
          </a:xfrm>
          <a:prstGeom prst="rect">
            <a:avLst/>
          </a:prstGeom>
          <a:noFill/>
        </p:spPr>
        <p:txBody>
          <a:bodyPr wrap="square" rtlCol="0">
            <a:spAutoFit/>
          </a:bodyPr>
          <a:lstStyle/>
          <a:p>
            <a:pPr marL="342900" indent="-342900">
              <a:buFont typeface="Arial" panose="020B0604020202020204" pitchFamily="34" charset="0"/>
              <a:buChar char="•"/>
            </a:pPr>
            <a:r>
              <a:rPr lang="en-US" dirty="0"/>
              <a:t>Needs to be purchased by PI</a:t>
            </a:r>
          </a:p>
          <a:p>
            <a:pPr marL="342900" indent="-342900">
              <a:buFont typeface="Arial" panose="020B0604020202020204" pitchFamily="34" charset="0"/>
              <a:buChar char="•"/>
            </a:pPr>
            <a:r>
              <a:rPr lang="en-US" dirty="0"/>
              <a:t>By the TB</a:t>
            </a:r>
          </a:p>
        </p:txBody>
      </p:sp>
      <p:sp>
        <p:nvSpPr>
          <p:cNvPr id="13" name="Rectangle 12">
            <a:extLst>
              <a:ext uri="{FF2B5EF4-FFF2-40B4-BE49-F238E27FC236}">
                <a16:creationId xmlns:a16="http://schemas.microsoft.com/office/drawing/2014/main" id="{C198CE12-6CF1-6BF1-AD6A-3D63D93FEB2E}"/>
              </a:ext>
              <a:ext uri="{C183D7F6-B498-43B3-948B-1728B52AA6E4}">
                <adec:decorative xmlns:adec="http://schemas.microsoft.com/office/drawing/2017/decorative" val="1"/>
              </a:ext>
            </a:extLst>
          </p:cNvPr>
          <p:cNvSpPr/>
          <p:nvPr/>
        </p:nvSpPr>
        <p:spPr bwMode="auto">
          <a:xfrm>
            <a:off x="2971800" y="2055167"/>
            <a:ext cx="3047990" cy="3355033"/>
          </a:xfrm>
          <a:prstGeom prst="rect">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32104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1" grpId="0"/>
      <p:bldP spid="12"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 uri="{C183D7F6-B498-43B3-948B-1728B52AA6E4}">
                <adec:decorative xmlns:adec="http://schemas.microsoft.com/office/drawing/2017/decorative" val="1"/>
              </a:ext>
            </a:extLst>
          </p:cNvPr>
          <p:cNvSpPr/>
          <p:nvPr/>
        </p:nvSpPr>
        <p:spPr bwMode="auto">
          <a:xfrm>
            <a:off x="57503" y="3287326"/>
            <a:ext cx="4496567" cy="255974"/>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 uri="{C183D7F6-B498-43B3-948B-1728B52AA6E4}">
                <adec:decorative xmlns:adec="http://schemas.microsoft.com/office/drawing/2017/decorative" val="1"/>
              </a:ext>
            </a:extLst>
          </p:cNvPr>
          <p:cNvSpPr/>
          <p:nvPr/>
        </p:nvSpPr>
        <p:spPr bwMode="auto">
          <a:xfrm>
            <a:off x="4554845" y="3296881"/>
            <a:ext cx="42672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830997"/>
          </a:xfrm>
          <a:prstGeom prst="rect">
            <a:avLst/>
          </a:prstGeom>
          <a:noFill/>
        </p:spPr>
        <p:txBody>
          <a:bodyPr wrap="square" rtlCol="0">
            <a:spAutoFit/>
          </a:bodyPr>
          <a:lstStyle/>
          <a:p>
            <a:pPr algn="ctr"/>
            <a:r>
              <a:rPr lang="en-US" dirty="0">
                <a:solidFill>
                  <a:schemeClr val="tx2"/>
                </a:solidFill>
              </a:rPr>
              <a:t>Create an environmental variable that points to scratch path</a:t>
            </a:r>
          </a:p>
        </p:txBody>
      </p:sp>
      <p:sp>
        <p:nvSpPr>
          <p:cNvPr id="5" name="Rectangle 4">
            <a:extLst>
              <a:ext uri="{FF2B5EF4-FFF2-40B4-BE49-F238E27FC236}">
                <a16:creationId xmlns:a16="http://schemas.microsoft.com/office/drawing/2014/main" id="{479CDBE9-4793-7CD5-A1A8-B047DED0C638}"/>
              </a:ext>
              <a:ext uri="{C183D7F6-B498-43B3-948B-1728B52AA6E4}">
                <adec:decorative xmlns:adec="http://schemas.microsoft.com/office/drawing/2017/decorative" val="1"/>
              </a:ext>
            </a:extLst>
          </p:cNvPr>
          <p:cNvSpPr/>
          <p:nvPr/>
        </p:nvSpPr>
        <p:spPr bwMode="auto">
          <a:xfrm>
            <a:off x="2305786" y="3301013"/>
            <a:ext cx="410906" cy="228600"/>
          </a:xfrm>
          <a:prstGeom prst="rect">
            <a:avLst/>
          </a:prstGeom>
          <a:noFill/>
          <a:ln w="2857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7" name="Rectangle 6">
            <a:extLst>
              <a:ext uri="{FF2B5EF4-FFF2-40B4-BE49-F238E27FC236}">
                <a16:creationId xmlns:a16="http://schemas.microsoft.com/office/drawing/2014/main" id="{AABD7646-7209-2BF5-52CD-CBD7CA9B35AB}"/>
              </a:ext>
              <a:ext uri="{C183D7F6-B498-43B3-948B-1728B52AA6E4}">
                <adec:decorative xmlns:adec="http://schemas.microsoft.com/office/drawing/2017/decorative" val="1"/>
              </a:ext>
            </a:extLst>
          </p:cNvPr>
          <p:cNvSpPr/>
          <p:nvPr/>
        </p:nvSpPr>
        <p:spPr bwMode="auto">
          <a:xfrm>
            <a:off x="6576463" y="3307497"/>
            <a:ext cx="492590" cy="228600"/>
          </a:xfrm>
          <a:prstGeom prst="rect">
            <a:avLst/>
          </a:prstGeom>
          <a:noFill/>
          <a:ln w="2857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cxnSp>
        <p:nvCxnSpPr>
          <p:cNvPr id="9" name="Straight Arrow Connector 8">
            <a:extLst>
              <a:ext uri="{FF2B5EF4-FFF2-40B4-BE49-F238E27FC236}">
                <a16:creationId xmlns:a16="http://schemas.microsoft.com/office/drawing/2014/main" id="{2CC078F7-98FE-A62D-7B32-0928A03B2A1C}"/>
              </a:ext>
              <a:ext uri="{C183D7F6-B498-43B3-948B-1728B52AA6E4}">
                <adec:decorative xmlns:adec="http://schemas.microsoft.com/office/drawing/2017/decorative" val="1"/>
              </a:ext>
            </a:extLst>
          </p:cNvPr>
          <p:cNvCxnSpPr/>
          <p:nvPr/>
        </p:nvCxnSpPr>
        <p:spPr bwMode="auto">
          <a:xfrm flipV="1">
            <a:off x="2572486" y="3529613"/>
            <a:ext cx="0" cy="5334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B24D1288-6816-7666-6276-3DD1A708B428}"/>
              </a:ext>
            </a:extLst>
          </p:cNvPr>
          <p:cNvSpPr txBox="1"/>
          <p:nvPr/>
        </p:nvSpPr>
        <p:spPr>
          <a:xfrm>
            <a:off x="1594615" y="4069271"/>
            <a:ext cx="2406428" cy="400110"/>
          </a:xfrm>
          <a:prstGeom prst="rect">
            <a:avLst/>
          </a:prstGeom>
          <a:noFill/>
        </p:spPr>
        <p:txBody>
          <a:bodyPr wrap="none" rtlCol="0">
            <a:spAutoFit/>
          </a:bodyPr>
          <a:lstStyle/>
          <a:p>
            <a:r>
              <a:rPr lang="en-US" sz="2000" dirty="0"/>
              <a:t>Points to your </a:t>
            </a:r>
            <a:r>
              <a:rPr lang="en-US" sz="2000" dirty="0" err="1"/>
              <a:t>uNID</a:t>
            </a:r>
            <a:endParaRPr lang="en-US" sz="2000" dirty="0"/>
          </a:p>
        </p:txBody>
      </p:sp>
      <p:cxnSp>
        <p:nvCxnSpPr>
          <p:cNvPr id="11" name="Straight Arrow Connector 10">
            <a:extLst>
              <a:ext uri="{FF2B5EF4-FFF2-40B4-BE49-F238E27FC236}">
                <a16:creationId xmlns:a16="http://schemas.microsoft.com/office/drawing/2014/main" id="{D7526586-53C9-609C-01E6-F803E5BC4C63}"/>
              </a:ext>
              <a:ext uri="{C183D7F6-B498-43B3-948B-1728B52AA6E4}">
                <adec:decorative xmlns:adec="http://schemas.microsoft.com/office/drawing/2017/decorative" val="1"/>
              </a:ext>
            </a:extLst>
          </p:cNvPr>
          <p:cNvCxnSpPr/>
          <p:nvPr/>
        </p:nvCxnSpPr>
        <p:spPr bwMode="auto">
          <a:xfrm flipV="1">
            <a:off x="6822758" y="3543300"/>
            <a:ext cx="0" cy="5334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FE9D1077-4241-3DBA-9C01-A4851C732BED}"/>
              </a:ext>
            </a:extLst>
          </p:cNvPr>
          <p:cNvSpPr txBox="1"/>
          <p:nvPr/>
        </p:nvSpPr>
        <p:spPr>
          <a:xfrm>
            <a:off x="5857725" y="4063013"/>
            <a:ext cx="2406428" cy="400110"/>
          </a:xfrm>
          <a:prstGeom prst="rect">
            <a:avLst/>
          </a:prstGeom>
          <a:noFill/>
        </p:spPr>
        <p:txBody>
          <a:bodyPr wrap="none" rtlCol="0">
            <a:spAutoFit/>
          </a:bodyPr>
          <a:lstStyle/>
          <a:p>
            <a:r>
              <a:rPr lang="en-US" sz="2000" dirty="0"/>
              <a:t>Points to your </a:t>
            </a:r>
            <a:r>
              <a:rPr lang="en-US" sz="2000" dirty="0" err="1"/>
              <a:t>uNID</a:t>
            </a:r>
            <a:endParaRPr lang="en-US" sz="2000" dirty="0"/>
          </a:p>
        </p:txBody>
      </p:sp>
      <p:sp>
        <p:nvSpPr>
          <p:cNvPr id="13" name="Rectangle 12">
            <a:extLst>
              <a:ext uri="{FF2B5EF4-FFF2-40B4-BE49-F238E27FC236}">
                <a16:creationId xmlns:a16="http://schemas.microsoft.com/office/drawing/2014/main" id="{D909C46C-CB2A-CD11-DD6B-12E50BB4886F}"/>
              </a:ext>
              <a:ext uri="{C183D7F6-B498-43B3-948B-1728B52AA6E4}">
                <adec:decorative xmlns:adec="http://schemas.microsoft.com/office/drawing/2017/decorative" val="1"/>
              </a:ext>
            </a:extLst>
          </p:cNvPr>
          <p:cNvSpPr/>
          <p:nvPr/>
        </p:nvSpPr>
        <p:spPr bwMode="auto">
          <a:xfrm>
            <a:off x="2763881" y="3307497"/>
            <a:ext cx="127747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4" name="Rectangle 13">
            <a:extLst>
              <a:ext uri="{FF2B5EF4-FFF2-40B4-BE49-F238E27FC236}">
                <a16:creationId xmlns:a16="http://schemas.microsoft.com/office/drawing/2014/main" id="{191C4665-9274-9994-E89F-EFBA08CDB11A}"/>
              </a:ext>
              <a:ext uri="{C183D7F6-B498-43B3-948B-1728B52AA6E4}">
                <adec:decorative xmlns:adec="http://schemas.microsoft.com/office/drawing/2017/decorative" val="1"/>
              </a:ext>
            </a:extLst>
          </p:cNvPr>
          <p:cNvSpPr/>
          <p:nvPr/>
        </p:nvSpPr>
        <p:spPr bwMode="auto">
          <a:xfrm>
            <a:off x="7060939" y="3314700"/>
            <a:ext cx="127747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8" name="Title 7">
            <a:extLst>
              <a:ext uri="{FF2B5EF4-FFF2-40B4-BE49-F238E27FC236}">
                <a16:creationId xmlns:a16="http://schemas.microsoft.com/office/drawing/2014/main" id="{F11AF1A1-B8DF-D6E4-222F-3740C6D3F076}"/>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518492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10" grpId="0"/>
      <p:bldP spid="12" grpId="0"/>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accent2"/>
                </a:solidFill>
                <a:sym typeface="Arial"/>
                <a:rtl val="0"/>
              </a:rPr>
              <a:t>Overview</a:t>
            </a:r>
          </a:p>
          <a:p>
            <a:pPr marL="452438"/>
            <a:r>
              <a:rPr lang="en-US" sz="2400" dirty="0">
                <a:solidFill>
                  <a:schemeClr val="tx1"/>
                </a:solidFill>
                <a:sym typeface="Arial"/>
                <a:rtl val="0"/>
              </a:rPr>
              <a:t>Basics of a </a:t>
            </a:r>
            <a:r>
              <a:rPr lang="en-US" sz="2400" dirty="0" err="1">
                <a:solidFill>
                  <a:schemeClr val="tx1"/>
                </a:solidFill>
                <a:sym typeface="Arial"/>
                <a:rtl val="0"/>
              </a:rPr>
              <a:t>Slurm</a:t>
            </a:r>
            <a:r>
              <a:rPr lang="en-US" sz="2400" dirty="0">
                <a:solidFill>
                  <a:schemeClr val="tx1"/>
                </a:solidFill>
                <a:sym typeface="Arial"/>
                <a:rtl val="0"/>
              </a:rPr>
              <a:t> Script</a:t>
            </a:r>
          </a:p>
          <a:p>
            <a:pPr marL="452438"/>
            <a:r>
              <a:rPr lang="en-US" sz="2400" dirty="0">
                <a:solidFill>
                  <a:schemeClr val="tx1"/>
                </a:solidFill>
                <a:sym typeface="Arial"/>
                <a:rtl val="0"/>
              </a:rPr>
              <a:t>Getting Started</a:t>
            </a:r>
          </a:p>
          <a:p>
            <a:pPr marL="452438"/>
            <a:r>
              <a:rPr lang="en-US" sz="2400" dirty="0">
                <a:solidFill>
                  <a:schemeClr val="tx1"/>
                </a:solidFill>
                <a:sym typeface="Arial"/>
                <a:rtl val="0"/>
              </a:rPr>
              <a:t>Example Dataset</a:t>
            </a:r>
          </a:p>
          <a:p>
            <a:pPr marL="452438"/>
            <a:r>
              <a:rPr lang="en-US" sz="2400" dirty="0">
                <a:solidFill>
                  <a:schemeClr val="tx1"/>
                </a:solidFill>
                <a:sym typeface="Arial"/>
                <a:rtl val="0"/>
              </a:rPr>
              <a:t>Hands On: Batch Scripting</a:t>
            </a:r>
          </a:p>
          <a:p>
            <a:pPr marL="852488" lvl="1"/>
            <a:r>
              <a:rPr lang="en-US" sz="2000" dirty="0">
                <a:solidFill>
                  <a:schemeClr val="tx1"/>
                </a:solidFill>
                <a:sym typeface="Arial"/>
                <a:rtl val="0"/>
              </a:rPr>
              <a:t>#1: Submitting to </a:t>
            </a:r>
            <a:r>
              <a:rPr lang="en-US" sz="2000" dirty="0" err="1">
                <a:solidFill>
                  <a:schemeClr val="tx1"/>
                </a:solidFill>
                <a:sym typeface="Arial"/>
                <a:rtl val="0"/>
              </a:rPr>
              <a:t>Notchpeak</a:t>
            </a:r>
            <a:r>
              <a:rPr lang="en-US" sz="2000" dirty="0">
                <a:solidFill>
                  <a:schemeClr val="tx1"/>
                </a:solidFill>
                <a:sym typeface="Arial"/>
                <a:rtl val="0"/>
              </a:rPr>
              <a:t> Cluster</a:t>
            </a:r>
          </a:p>
          <a:p>
            <a:pPr marL="852488" lvl="1"/>
            <a:r>
              <a:rPr lang="en-US" sz="2000" dirty="0">
                <a:solidFill>
                  <a:schemeClr val="tx1"/>
                </a:solidFill>
                <a:sym typeface="Arial"/>
                <a:rtl val="0"/>
              </a:rPr>
              <a:t>#2: Submitting to Owner Nodes</a:t>
            </a:r>
          </a:p>
          <a:p>
            <a:pPr marL="452438"/>
            <a:r>
              <a:rPr lang="en-US" sz="2400" dirty="0">
                <a:solidFill>
                  <a:schemeClr val="tx1"/>
                </a:solidFill>
                <a:sym typeface="Arial"/>
                <a:rtl val="0"/>
              </a:rPr>
              <a:t>Hands On #3: Start an Interactive Job</a:t>
            </a:r>
          </a:p>
          <a:p>
            <a:pPr marL="452438"/>
            <a:r>
              <a:rPr lang="en-US" sz="2400" dirty="0">
                <a:solidFill>
                  <a:schemeClr val="tx1"/>
                </a:solidFill>
                <a:sym typeface="Arial"/>
                <a:rtl val="0"/>
              </a:rPr>
              <a:t>Hands On #4: Open OnDemand’s Job Composer</a:t>
            </a:r>
          </a:p>
        </p:txBody>
      </p:sp>
    </p:spTree>
    <p:extLst>
      <p:ext uri="{BB962C8B-B14F-4D97-AF65-F5344CB8AC3E}">
        <p14:creationId xmlns:p14="http://schemas.microsoft.com/office/powerpoint/2010/main" val="1180680042"/>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12BF3-C2EA-F444-B656-F15A683A79A2}"/>
            </a:ext>
          </a:extLst>
        </p:cNvPr>
        <p:cNvGrpSpPr/>
        <p:nvPr/>
      </p:nvGrpSpPr>
      <p:grpSpPr>
        <a:xfrm>
          <a:off x="0" y="0"/>
          <a:ext cx="0" cy="0"/>
          <a:chOff x="0" y="0"/>
          <a:chExt cx="0" cy="0"/>
        </a:xfrm>
      </p:grpSpPr>
      <p:sp>
        <p:nvSpPr>
          <p:cNvPr id="18435" name="Rectangle 3">
            <a:extLst>
              <a:ext uri="{FF2B5EF4-FFF2-40B4-BE49-F238E27FC236}">
                <a16:creationId xmlns:a16="http://schemas.microsoft.com/office/drawing/2014/main" id="{ADA81B7B-EA88-735E-275A-2F8C9BF38449}"/>
              </a:ext>
            </a:extLst>
          </p:cNvPr>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FCBCECE5-0D8B-DBB3-4D69-BAC5B14F23E8}"/>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1D408152-6592-8D7A-C4C8-6E94C4977741}"/>
              </a:ext>
              <a:ext uri="{C183D7F6-B498-43B3-948B-1728B52AA6E4}">
                <adec:decorative xmlns:adec="http://schemas.microsoft.com/office/drawing/2017/decorative" val="1"/>
              </a:ext>
            </a:extLst>
          </p:cNvPr>
          <p:cNvSpPr/>
          <p:nvPr/>
        </p:nvSpPr>
        <p:spPr bwMode="auto">
          <a:xfrm>
            <a:off x="57504" y="3477826"/>
            <a:ext cx="4496567" cy="255974"/>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8BD2A4D8-2488-8AF8-3F20-371F40584388}"/>
              </a:ext>
              <a:ext uri="{C183D7F6-B498-43B3-948B-1728B52AA6E4}">
                <adec:decorative xmlns:adec="http://schemas.microsoft.com/office/drawing/2017/decorative" val="1"/>
              </a:ext>
            </a:extLst>
          </p:cNvPr>
          <p:cNvSpPr/>
          <p:nvPr/>
        </p:nvSpPr>
        <p:spPr bwMode="auto">
          <a:xfrm>
            <a:off x="4554071" y="3491513"/>
            <a:ext cx="42672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BF12DAD-E644-A135-26C5-6CAB55ADF377}"/>
              </a:ext>
            </a:extLst>
          </p:cNvPr>
          <p:cNvSpPr txBox="1"/>
          <p:nvPr/>
        </p:nvSpPr>
        <p:spPr>
          <a:xfrm>
            <a:off x="1589686" y="4724400"/>
            <a:ext cx="5867400" cy="461665"/>
          </a:xfrm>
          <a:prstGeom prst="rect">
            <a:avLst/>
          </a:prstGeom>
          <a:noFill/>
        </p:spPr>
        <p:txBody>
          <a:bodyPr wrap="square" rtlCol="0">
            <a:spAutoFit/>
          </a:bodyPr>
          <a:lstStyle/>
          <a:p>
            <a:pPr algn="ctr"/>
            <a:r>
              <a:rPr lang="en-US" dirty="0">
                <a:solidFill>
                  <a:schemeClr val="tx2"/>
                </a:solidFill>
              </a:rPr>
              <a:t>Create the working directory</a:t>
            </a:r>
          </a:p>
        </p:txBody>
      </p:sp>
      <p:sp>
        <p:nvSpPr>
          <p:cNvPr id="8" name="Title 7">
            <a:extLst>
              <a:ext uri="{FF2B5EF4-FFF2-40B4-BE49-F238E27FC236}">
                <a16:creationId xmlns:a16="http://schemas.microsoft.com/office/drawing/2014/main" id="{90CA02B5-93D1-7778-C1A3-1B2313D532A6}"/>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3106901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F2E3-7154-1D26-A182-26468454E503}"/>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C08DED39-9AC1-7F43-0355-06B9086F8CCE}"/>
              </a:ext>
            </a:extLst>
          </p:cNvPr>
          <p:cNvSpPr>
            <a:spLocks noGrp="1" noChangeArrowheads="1"/>
          </p:cNvSpPr>
          <p:nvPr>
            <p:ph type="title"/>
          </p:nvPr>
        </p:nvSpPr>
        <p:spPr>
          <a:xfrm>
            <a:off x="457200" y="1143000"/>
            <a:ext cx="8153400" cy="7620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Environment Variables</a:t>
            </a:r>
          </a:p>
        </p:txBody>
      </p:sp>
      <p:sp>
        <p:nvSpPr>
          <p:cNvPr id="18435" name="Rectangle 3">
            <a:extLst>
              <a:ext uri="{FF2B5EF4-FFF2-40B4-BE49-F238E27FC236}">
                <a16:creationId xmlns:a16="http://schemas.microsoft.com/office/drawing/2014/main" id="{DB621CFF-2137-BD0A-0680-80E6BC6637E3}"/>
              </a:ext>
            </a:extLst>
          </p:cNvPr>
          <p:cNvSpPr>
            <a:spLocks noGrp="1" noChangeArrowheads="1"/>
          </p:cNvSpPr>
          <p:nvPr>
            <p:ph idx="1"/>
          </p:nvPr>
        </p:nvSpPr>
        <p:spPr>
          <a:xfrm>
            <a:off x="95692" y="1905000"/>
            <a:ext cx="9048308" cy="4419600"/>
          </a:xfrm>
        </p:spPr>
        <p:txBody>
          <a:bodyPr/>
          <a:lstStyle/>
          <a:p>
            <a:r>
              <a:rPr lang="en-US" sz="2400" dirty="0"/>
              <a:t>Some useful environment variables:</a:t>
            </a:r>
          </a:p>
          <a:p>
            <a:pPr lvl="1"/>
            <a:r>
              <a:rPr lang="en-US" sz="2400" dirty="0"/>
              <a:t>$SLURM_JOB_ID</a:t>
            </a:r>
          </a:p>
          <a:p>
            <a:pPr lvl="1"/>
            <a:r>
              <a:rPr lang="en-US" sz="2400" dirty="0"/>
              <a:t>$SLURM_SUBMIT_DIR</a:t>
            </a:r>
          </a:p>
          <a:p>
            <a:pPr lvl="1"/>
            <a:r>
              <a:rPr lang="en-US" sz="2400" dirty="0"/>
              <a:t>$SLURM_NNODES</a:t>
            </a:r>
          </a:p>
          <a:p>
            <a:pPr lvl="1"/>
            <a:r>
              <a:rPr lang="en-US" sz="2400" dirty="0"/>
              <a:t>$SLURM_NTASKS</a:t>
            </a:r>
          </a:p>
          <a:p>
            <a:r>
              <a:rPr lang="en-US" sz="2400" dirty="0"/>
              <a:t>Can get them for a given set of directives by using the </a:t>
            </a:r>
            <a:r>
              <a:rPr lang="en-US" sz="2400" b="1" dirty="0">
                <a:latin typeface="Consolas" panose="020B0609020204030204" pitchFamily="49" charset="0"/>
                <a:cs typeface="Consolas" panose="020B0609020204030204" pitchFamily="49" charset="0"/>
              </a:rPr>
              <a:t>env</a:t>
            </a:r>
            <a:r>
              <a:rPr lang="en-US" sz="2400" dirty="0"/>
              <a:t> command inside a script (or in a </a:t>
            </a:r>
            <a:r>
              <a:rPr lang="en-US" sz="2400" dirty="0" err="1"/>
              <a:t>srun</a:t>
            </a:r>
            <a:r>
              <a:rPr lang="en-US" sz="2400" dirty="0"/>
              <a:t> session).</a:t>
            </a:r>
          </a:p>
          <a:p>
            <a:endParaRPr lang="en-US" sz="2400" dirty="0"/>
          </a:p>
          <a:p>
            <a:pPr marL="0" indent="0">
              <a:buNone/>
            </a:pPr>
            <a:endParaRPr lang="en-US" sz="2400" dirty="0"/>
          </a:p>
          <a:p>
            <a:pPr marL="457200" lvl="1" indent="0">
              <a:buNone/>
            </a:pPr>
            <a:r>
              <a:rPr lang="en-US" sz="1800" dirty="0"/>
              <a:t>See: </a:t>
            </a:r>
            <a:r>
              <a:rPr lang="en-US" sz="1800" dirty="0">
                <a:hlinkClick r:id="rId3"/>
              </a:rPr>
              <a:t>https://slurm.schedmd.com/sbatch.html#SECTION_OUTPUT-ENVIRONMENT-VARIABLES</a:t>
            </a:r>
            <a:endParaRPr lang="en-US" sz="1800" dirty="0"/>
          </a:p>
        </p:txBody>
      </p:sp>
    </p:spTree>
    <p:extLst>
      <p:ext uri="{BB962C8B-B14F-4D97-AF65-F5344CB8AC3E}">
        <p14:creationId xmlns:p14="http://schemas.microsoft.com/office/powerpoint/2010/main" val="404123775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 uri="{C183D7F6-B498-43B3-948B-1728B52AA6E4}">
                <adec:decorative xmlns:adec="http://schemas.microsoft.com/office/drawing/2017/decorative" val="1"/>
              </a:ext>
            </a:extLst>
          </p:cNvPr>
          <p:cNvSpPr/>
          <p:nvPr/>
        </p:nvSpPr>
        <p:spPr bwMode="auto">
          <a:xfrm>
            <a:off x="57504" y="3505200"/>
            <a:ext cx="4496567"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 uri="{C183D7F6-B498-43B3-948B-1728B52AA6E4}">
                <adec:decorative xmlns:adec="http://schemas.microsoft.com/office/drawing/2017/decorative" val="1"/>
              </a:ext>
            </a:extLst>
          </p:cNvPr>
          <p:cNvSpPr/>
          <p:nvPr/>
        </p:nvSpPr>
        <p:spPr bwMode="auto">
          <a:xfrm>
            <a:off x="4567518" y="3509682"/>
            <a:ext cx="4267200" cy="224118"/>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461665"/>
          </a:xfrm>
          <a:prstGeom prst="rect">
            <a:avLst/>
          </a:prstGeom>
          <a:noFill/>
        </p:spPr>
        <p:txBody>
          <a:bodyPr wrap="square" rtlCol="0">
            <a:spAutoFit/>
          </a:bodyPr>
          <a:lstStyle/>
          <a:p>
            <a:pPr algn="ctr"/>
            <a:r>
              <a:rPr lang="en-US" dirty="0">
                <a:solidFill>
                  <a:schemeClr val="tx2"/>
                </a:solidFill>
              </a:rPr>
              <a:t>Create the scratch directory</a:t>
            </a:r>
          </a:p>
        </p:txBody>
      </p:sp>
      <p:sp>
        <p:nvSpPr>
          <p:cNvPr id="5" name="Title 4">
            <a:extLst>
              <a:ext uri="{FF2B5EF4-FFF2-40B4-BE49-F238E27FC236}">
                <a16:creationId xmlns:a16="http://schemas.microsoft.com/office/drawing/2014/main" id="{FC801298-35BD-7E46-D72E-49A1E3D72C76}"/>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1968006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2.22222E-6 L -3.33333E-6 0.03333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2.5E-6 7.40741E-7 L -2.5E-6 0.03333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 uri="{C183D7F6-B498-43B3-948B-1728B52AA6E4}">
                <adec:decorative xmlns:adec="http://schemas.microsoft.com/office/drawing/2017/decorative" val="1"/>
              </a:ext>
            </a:extLst>
          </p:cNvPr>
          <p:cNvSpPr/>
          <p:nvPr/>
        </p:nvSpPr>
        <p:spPr bwMode="auto">
          <a:xfrm>
            <a:off x="83278" y="3657600"/>
            <a:ext cx="4496567" cy="74855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 uri="{C183D7F6-B498-43B3-948B-1728B52AA6E4}">
                <adec:decorative xmlns:adec="http://schemas.microsoft.com/office/drawing/2017/decorative" val="1"/>
              </a:ext>
            </a:extLst>
          </p:cNvPr>
          <p:cNvSpPr/>
          <p:nvPr/>
        </p:nvSpPr>
        <p:spPr bwMode="auto">
          <a:xfrm>
            <a:off x="4572000" y="3657600"/>
            <a:ext cx="4267200" cy="74855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830997"/>
          </a:xfrm>
          <a:prstGeom prst="rect">
            <a:avLst/>
          </a:prstGeom>
          <a:noFill/>
        </p:spPr>
        <p:txBody>
          <a:bodyPr wrap="square" rtlCol="0">
            <a:spAutoFit/>
          </a:bodyPr>
          <a:lstStyle/>
          <a:p>
            <a:pPr algn="ctr"/>
            <a:r>
              <a:rPr lang="en-US" dirty="0">
                <a:solidFill>
                  <a:schemeClr val="tx2"/>
                </a:solidFill>
              </a:rPr>
              <a:t>Copy over input files and move on over to $SCRDIR</a:t>
            </a:r>
          </a:p>
        </p:txBody>
      </p:sp>
    </p:spTree>
    <p:extLst>
      <p:ext uri="{BB962C8B-B14F-4D97-AF65-F5344CB8AC3E}">
        <p14:creationId xmlns:p14="http://schemas.microsoft.com/office/powerpoint/2010/main" val="3105662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p:txBody>
      </p:sp>
      <p:sp>
        <p:nvSpPr>
          <p:cNvPr id="4" name="Rectangle 3">
            <a:extLst>
              <a:ext uri="{FF2B5EF4-FFF2-40B4-BE49-F238E27FC236}">
                <a16:creationId xmlns:a16="http://schemas.microsoft.com/office/drawing/2014/main" id="{032C2B6D-6602-98FE-A854-C2070253B3FD}"/>
              </a:ext>
              <a:ext uri="{C183D7F6-B498-43B3-948B-1728B52AA6E4}">
                <adec:decorative xmlns:adec="http://schemas.microsoft.com/office/drawing/2017/decorative" val="1"/>
              </a:ext>
            </a:extLst>
          </p:cNvPr>
          <p:cNvSpPr/>
          <p:nvPr/>
        </p:nvSpPr>
        <p:spPr bwMode="auto">
          <a:xfrm>
            <a:off x="57504" y="4724400"/>
            <a:ext cx="4496567" cy="5334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5" name="Rectangle 4">
            <a:extLst>
              <a:ext uri="{FF2B5EF4-FFF2-40B4-BE49-F238E27FC236}">
                <a16:creationId xmlns:a16="http://schemas.microsoft.com/office/drawing/2014/main" id="{04382C57-D247-9C62-4314-B197A9105116}"/>
              </a:ext>
              <a:ext uri="{C183D7F6-B498-43B3-948B-1728B52AA6E4}">
                <adec:decorative xmlns:adec="http://schemas.microsoft.com/office/drawing/2017/decorative" val="1"/>
              </a:ext>
            </a:extLst>
          </p:cNvPr>
          <p:cNvSpPr/>
          <p:nvPr/>
        </p:nvSpPr>
        <p:spPr bwMode="auto">
          <a:xfrm>
            <a:off x="4572001" y="4724400"/>
            <a:ext cx="4267200" cy="5334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7" name="TextBox 6">
            <a:extLst>
              <a:ext uri="{FF2B5EF4-FFF2-40B4-BE49-F238E27FC236}">
                <a16:creationId xmlns:a16="http://schemas.microsoft.com/office/drawing/2014/main" id="{5E9D339C-7D63-B211-FDFF-837161BE8BCA}"/>
              </a:ext>
            </a:extLst>
          </p:cNvPr>
          <p:cNvSpPr txBox="1"/>
          <p:nvPr/>
        </p:nvSpPr>
        <p:spPr>
          <a:xfrm>
            <a:off x="2706746" y="5564849"/>
            <a:ext cx="3730508" cy="461665"/>
          </a:xfrm>
          <a:prstGeom prst="rect">
            <a:avLst/>
          </a:prstGeom>
          <a:noFill/>
        </p:spPr>
        <p:txBody>
          <a:bodyPr wrap="none" rtlCol="0">
            <a:spAutoFit/>
          </a:bodyPr>
          <a:lstStyle/>
          <a:p>
            <a:r>
              <a:rPr lang="en-US" dirty="0"/>
              <a:t>Load the desired modules</a:t>
            </a:r>
          </a:p>
        </p:txBody>
      </p:sp>
      <p:sp>
        <p:nvSpPr>
          <p:cNvPr id="2" name="Title 1">
            <a:extLst>
              <a:ext uri="{FF2B5EF4-FFF2-40B4-BE49-F238E27FC236}">
                <a16:creationId xmlns:a16="http://schemas.microsoft.com/office/drawing/2014/main" id="{9C361FD4-4F71-8BCE-C4FB-7598E74C817C}"/>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20423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endParaRPr lang="en-US" sz="1100" dirty="0">
              <a:solidFill>
                <a:srgbClr val="00B050"/>
              </a:solidFill>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66E6117-61F2-34C5-5CEB-7CCA14446DAC}"/>
              </a:ext>
              <a:ext uri="{C183D7F6-B498-43B3-948B-1728B52AA6E4}">
                <adec:decorative xmlns:adec="http://schemas.microsoft.com/office/drawing/2017/decorative" val="1"/>
              </a:ext>
            </a:extLst>
          </p:cNvPr>
          <p:cNvSpPr/>
          <p:nvPr/>
        </p:nvSpPr>
        <p:spPr bwMode="auto">
          <a:xfrm>
            <a:off x="75433" y="5195049"/>
            <a:ext cx="4496567" cy="58718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5EDE3D78-6E9C-7066-FB2E-045CAA4C06CB}"/>
              </a:ext>
              <a:ext uri="{C183D7F6-B498-43B3-948B-1728B52AA6E4}">
                <adec:decorative xmlns:adec="http://schemas.microsoft.com/office/drawing/2017/decorative" val="1"/>
              </a:ext>
            </a:extLst>
          </p:cNvPr>
          <p:cNvSpPr/>
          <p:nvPr/>
        </p:nvSpPr>
        <p:spPr bwMode="auto">
          <a:xfrm>
            <a:off x="4572000" y="5199531"/>
            <a:ext cx="4267200" cy="58718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31A1BB6A-8426-F0E8-E9E2-C89DF906C421}"/>
              </a:ext>
            </a:extLst>
          </p:cNvPr>
          <p:cNvSpPr txBox="1"/>
          <p:nvPr/>
        </p:nvSpPr>
        <p:spPr>
          <a:xfrm flipH="1">
            <a:off x="2667000" y="5856211"/>
            <a:ext cx="4267199" cy="461665"/>
          </a:xfrm>
          <a:prstGeom prst="rect">
            <a:avLst/>
          </a:prstGeom>
          <a:noFill/>
        </p:spPr>
        <p:txBody>
          <a:bodyPr wrap="square" rtlCol="0">
            <a:spAutoFit/>
          </a:bodyPr>
          <a:lstStyle/>
          <a:p>
            <a:r>
              <a:rPr lang="en-US" dirty="0"/>
              <a:t>Run the program you need to</a:t>
            </a:r>
          </a:p>
        </p:txBody>
      </p:sp>
    </p:spTree>
    <p:extLst>
      <p:ext uri="{BB962C8B-B14F-4D97-AF65-F5344CB8AC3E}">
        <p14:creationId xmlns:p14="http://schemas.microsoft.com/office/powerpoint/2010/main" val="2448498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file.output</a:t>
            </a:r>
            <a:r>
              <a:rPr lang="en-US" sz="1100" dirty="0">
                <a:latin typeface="Consolas" panose="020B0609020204030204" pitchFamily="49" charset="0"/>
                <a:cs typeface="Consolas" panose="020B0609020204030204" pitchFamily="49" charset="0"/>
              </a:rPr>
              <a:t> $HOME/.</a:t>
            </a:r>
          </a:p>
          <a:p>
            <a:pPr marL="0" indent="0">
              <a:buNone/>
            </a:pPr>
            <a:r>
              <a:rPr lang="en-US" sz="1100" dirty="0">
                <a:latin typeface="Consolas" panose="020B0609020204030204" pitchFamily="49" charset="0"/>
                <a:cs typeface="Consolas" panose="020B0609020204030204" pitchFamily="49" charset="0"/>
              </a:rPr>
              <a:t>cd $HOME</a:t>
            </a:r>
          </a:p>
          <a:p>
            <a:pPr marL="0" indent="0">
              <a:buNone/>
            </a:pPr>
            <a:r>
              <a:rPr lang="en-US" sz="1100" dirty="0" err="1">
                <a:latin typeface="Consolas" panose="020B0609020204030204" pitchFamily="49" charset="0"/>
                <a:cs typeface="Consolas" panose="020B0609020204030204" pitchFamily="49" charset="0"/>
              </a:rPr>
              <a:t>rm</a:t>
            </a:r>
            <a:r>
              <a:rPr lang="en-US" sz="1100" dirty="0">
                <a:latin typeface="Consolas" panose="020B0609020204030204" pitchFamily="49" charset="0"/>
                <a:cs typeface="Consolas" panose="020B0609020204030204" pitchFamily="49" charset="0"/>
              </a:rPr>
              <a:t> -</a:t>
            </a:r>
            <a:r>
              <a:rPr lang="en-US" sz="1100" dirty="0" err="1">
                <a:latin typeface="Consolas" panose="020B0609020204030204" pitchFamily="49" charset="0"/>
                <a:cs typeface="Consolas" panose="020B0609020204030204" pitchFamily="49" charset="0"/>
              </a:rPr>
              <a:t>rf</a:t>
            </a:r>
            <a:r>
              <a:rPr lang="en-US" sz="11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file.output</a:t>
            </a:r>
            <a:r>
              <a:rPr lang="en-US" sz="1100" kern="0" dirty="0">
                <a:latin typeface="Consolas" panose="020B0609020204030204" pitchFamily="49" charset="0"/>
                <a:cs typeface="Consolas" panose="020B0609020204030204" pitchFamily="49" charset="0"/>
              </a:rPr>
              <a:t> $HOME/.</a:t>
            </a:r>
          </a:p>
          <a:p>
            <a:pPr marL="0" indent="0">
              <a:buFontTx/>
              <a:buNone/>
            </a:pPr>
            <a:r>
              <a:rPr lang="en-US" sz="1100" kern="0" dirty="0">
                <a:latin typeface="Consolas" panose="020B0609020204030204" pitchFamily="49" charset="0"/>
                <a:cs typeface="Consolas" panose="020B0609020204030204" pitchFamily="49" charset="0"/>
              </a:rPr>
              <a:t>cd $HOME</a:t>
            </a:r>
          </a:p>
          <a:p>
            <a:pPr marL="0" indent="0">
              <a:buFontTx/>
              <a:buNone/>
            </a:pPr>
            <a:r>
              <a:rPr lang="en-US" sz="1100" kern="0" dirty="0">
                <a:latin typeface="Consolas" panose="020B0609020204030204" pitchFamily="49" charset="0"/>
                <a:cs typeface="Consolas" panose="020B0609020204030204" pitchFamily="49" charset="0"/>
              </a:rPr>
              <a:t>rm -rf $SCRDIR</a:t>
            </a:r>
          </a:p>
        </p:txBody>
      </p:sp>
      <p:sp>
        <p:nvSpPr>
          <p:cNvPr id="2" name="Rectangle 1">
            <a:extLst>
              <a:ext uri="{FF2B5EF4-FFF2-40B4-BE49-F238E27FC236}">
                <a16:creationId xmlns:a16="http://schemas.microsoft.com/office/drawing/2014/main" id="{8E0A8E04-1A3F-D2F0-A76C-E7239BA0C3B6}"/>
              </a:ext>
              <a:ext uri="{C183D7F6-B498-43B3-948B-1728B52AA6E4}">
                <adec:decorative xmlns:adec="http://schemas.microsoft.com/office/drawing/2017/decorative" val="1"/>
              </a:ext>
            </a:extLst>
          </p:cNvPr>
          <p:cNvSpPr/>
          <p:nvPr/>
        </p:nvSpPr>
        <p:spPr bwMode="auto">
          <a:xfrm>
            <a:off x="75433" y="5943600"/>
            <a:ext cx="4496567" cy="762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4DE13518-47F7-428C-84C0-037795683224}"/>
              </a:ext>
              <a:ext uri="{C183D7F6-B498-43B3-948B-1728B52AA6E4}">
                <adec:decorative xmlns:adec="http://schemas.microsoft.com/office/drawing/2017/decorative" val="1"/>
              </a:ext>
            </a:extLst>
          </p:cNvPr>
          <p:cNvSpPr/>
          <p:nvPr/>
        </p:nvSpPr>
        <p:spPr bwMode="auto">
          <a:xfrm>
            <a:off x="4566662" y="5943600"/>
            <a:ext cx="4267200" cy="762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cxnSp>
        <p:nvCxnSpPr>
          <p:cNvPr id="5" name="Straight Arrow Connector 4">
            <a:extLst>
              <a:ext uri="{FF2B5EF4-FFF2-40B4-BE49-F238E27FC236}">
                <a16:creationId xmlns:a16="http://schemas.microsoft.com/office/drawing/2014/main" id="{76ECC034-92D2-80D8-E04B-462D0027E0A3}"/>
              </a:ext>
              <a:ext uri="{C183D7F6-B498-43B3-948B-1728B52AA6E4}">
                <adec:decorative xmlns:adec="http://schemas.microsoft.com/office/drawing/2017/decorative" val="1"/>
              </a:ext>
            </a:extLst>
          </p:cNvPr>
          <p:cNvCxnSpPr>
            <a:cxnSpLocks/>
            <a:stCxn id="12" idx="1"/>
          </p:cNvCxnSpPr>
          <p:nvPr/>
        </p:nvCxnSpPr>
        <p:spPr bwMode="auto">
          <a:xfrm flipH="1">
            <a:off x="2133600" y="60960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2" name="TextBox 11">
            <a:extLst>
              <a:ext uri="{FF2B5EF4-FFF2-40B4-BE49-F238E27FC236}">
                <a16:creationId xmlns:a16="http://schemas.microsoft.com/office/drawing/2014/main" id="{C8BF7131-9190-8760-972B-360111A34EC1}"/>
              </a:ext>
            </a:extLst>
          </p:cNvPr>
          <p:cNvSpPr txBox="1"/>
          <p:nvPr/>
        </p:nvSpPr>
        <p:spPr>
          <a:xfrm>
            <a:off x="2486454" y="5957500"/>
            <a:ext cx="2114681" cy="276999"/>
          </a:xfrm>
          <a:prstGeom prst="rect">
            <a:avLst/>
          </a:prstGeom>
          <a:noFill/>
        </p:spPr>
        <p:txBody>
          <a:bodyPr wrap="none" rtlCol="0">
            <a:spAutoFit/>
          </a:bodyPr>
          <a:lstStyle/>
          <a:p>
            <a:r>
              <a:rPr lang="en-US" sz="1200" dirty="0">
                <a:solidFill>
                  <a:srgbClr val="FF0000"/>
                </a:solidFill>
              </a:rPr>
              <a:t>Copy output to your $HOME</a:t>
            </a:r>
          </a:p>
        </p:txBody>
      </p:sp>
      <p:cxnSp>
        <p:nvCxnSpPr>
          <p:cNvPr id="14" name="Straight Arrow Connector 13">
            <a:extLst>
              <a:ext uri="{FF2B5EF4-FFF2-40B4-BE49-F238E27FC236}">
                <a16:creationId xmlns:a16="http://schemas.microsoft.com/office/drawing/2014/main" id="{C63301BE-C95E-4D0F-9E6C-54E30FA10470}"/>
              </a:ext>
              <a:ext uri="{C183D7F6-B498-43B3-948B-1728B52AA6E4}">
                <adec:decorative xmlns:adec="http://schemas.microsoft.com/office/drawing/2017/decorative" val="1"/>
              </a:ext>
            </a:extLst>
          </p:cNvPr>
          <p:cNvCxnSpPr>
            <a:cxnSpLocks/>
          </p:cNvCxnSpPr>
          <p:nvPr/>
        </p:nvCxnSpPr>
        <p:spPr bwMode="auto">
          <a:xfrm flipH="1">
            <a:off x="914400" y="63246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FCB9927E-0081-D688-8289-981E318DA833}"/>
              </a:ext>
              <a:ext uri="{C183D7F6-B498-43B3-948B-1728B52AA6E4}">
                <adec:decorative xmlns:adec="http://schemas.microsoft.com/office/drawing/2017/decorative" val="1"/>
              </a:ext>
            </a:extLst>
          </p:cNvPr>
          <p:cNvCxnSpPr>
            <a:cxnSpLocks/>
          </p:cNvCxnSpPr>
          <p:nvPr/>
        </p:nvCxnSpPr>
        <p:spPr bwMode="auto">
          <a:xfrm flipH="1">
            <a:off x="1447800" y="65532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11FDA88-6255-73BD-F85E-5CC250328A4F}"/>
              </a:ext>
              <a:ext uri="{C183D7F6-B498-43B3-948B-1728B52AA6E4}">
                <adec:decorative xmlns:adec="http://schemas.microsoft.com/office/drawing/2017/decorative" val="1"/>
              </a:ext>
            </a:extLst>
          </p:cNvPr>
          <p:cNvCxnSpPr>
            <a:cxnSpLocks/>
          </p:cNvCxnSpPr>
          <p:nvPr/>
        </p:nvCxnSpPr>
        <p:spPr bwMode="auto">
          <a:xfrm flipH="1">
            <a:off x="5943600" y="65532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6AFEEAC6-8E10-75D8-199E-6B1137134539}"/>
              </a:ext>
              <a:ext uri="{C183D7F6-B498-43B3-948B-1728B52AA6E4}">
                <adec:decorative xmlns:adec="http://schemas.microsoft.com/office/drawing/2017/decorative" val="1"/>
              </a:ext>
            </a:extLst>
          </p:cNvPr>
          <p:cNvCxnSpPr>
            <a:cxnSpLocks/>
          </p:cNvCxnSpPr>
          <p:nvPr/>
        </p:nvCxnSpPr>
        <p:spPr bwMode="auto">
          <a:xfrm flipH="1">
            <a:off x="5410200" y="63246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7E530DC4-AC51-75C1-9404-AFC1CDA8AEB5}"/>
              </a:ext>
              <a:ext uri="{C183D7F6-B498-43B3-948B-1728B52AA6E4}">
                <adec:decorative xmlns:adec="http://schemas.microsoft.com/office/drawing/2017/decorative" val="1"/>
              </a:ext>
            </a:extLst>
          </p:cNvPr>
          <p:cNvCxnSpPr>
            <a:cxnSpLocks/>
          </p:cNvCxnSpPr>
          <p:nvPr/>
        </p:nvCxnSpPr>
        <p:spPr bwMode="auto">
          <a:xfrm flipH="1">
            <a:off x="6610590" y="608658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9" name="TextBox 18">
            <a:extLst>
              <a:ext uri="{FF2B5EF4-FFF2-40B4-BE49-F238E27FC236}">
                <a16:creationId xmlns:a16="http://schemas.microsoft.com/office/drawing/2014/main" id="{CEE28CC9-D915-4298-EC30-94C386D2DB1F}"/>
              </a:ext>
            </a:extLst>
          </p:cNvPr>
          <p:cNvSpPr txBox="1"/>
          <p:nvPr/>
        </p:nvSpPr>
        <p:spPr>
          <a:xfrm>
            <a:off x="1279052" y="6185192"/>
            <a:ext cx="1688283" cy="276999"/>
          </a:xfrm>
          <a:prstGeom prst="rect">
            <a:avLst/>
          </a:prstGeom>
          <a:noFill/>
        </p:spPr>
        <p:txBody>
          <a:bodyPr wrap="none" rtlCol="0">
            <a:spAutoFit/>
          </a:bodyPr>
          <a:lstStyle/>
          <a:p>
            <a:r>
              <a:rPr lang="en-US" sz="1200" dirty="0">
                <a:solidFill>
                  <a:srgbClr val="FF0000"/>
                </a:solidFill>
              </a:rPr>
              <a:t>Move back to $HOME</a:t>
            </a:r>
          </a:p>
        </p:txBody>
      </p:sp>
      <p:sp>
        <p:nvSpPr>
          <p:cNvPr id="20" name="TextBox 19">
            <a:extLst>
              <a:ext uri="{FF2B5EF4-FFF2-40B4-BE49-F238E27FC236}">
                <a16:creationId xmlns:a16="http://schemas.microsoft.com/office/drawing/2014/main" id="{816C83E4-D0AF-7480-8415-231C6CE80364}"/>
              </a:ext>
            </a:extLst>
          </p:cNvPr>
          <p:cNvSpPr txBox="1"/>
          <p:nvPr/>
        </p:nvSpPr>
        <p:spPr>
          <a:xfrm>
            <a:off x="5766449" y="6162780"/>
            <a:ext cx="1688283" cy="276999"/>
          </a:xfrm>
          <a:prstGeom prst="rect">
            <a:avLst/>
          </a:prstGeom>
          <a:noFill/>
        </p:spPr>
        <p:txBody>
          <a:bodyPr wrap="none" rtlCol="0">
            <a:spAutoFit/>
          </a:bodyPr>
          <a:lstStyle/>
          <a:p>
            <a:r>
              <a:rPr lang="en-US" sz="1200" dirty="0">
                <a:solidFill>
                  <a:srgbClr val="FF0000"/>
                </a:solidFill>
              </a:rPr>
              <a:t>Move back to $HOME</a:t>
            </a:r>
          </a:p>
        </p:txBody>
      </p:sp>
      <p:sp>
        <p:nvSpPr>
          <p:cNvPr id="21" name="TextBox 20">
            <a:extLst>
              <a:ext uri="{FF2B5EF4-FFF2-40B4-BE49-F238E27FC236}">
                <a16:creationId xmlns:a16="http://schemas.microsoft.com/office/drawing/2014/main" id="{AE4C9C4F-D1C9-B175-8DB8-922CA7C305B7}"/>
              </a:ext>
            </a:extLst>
          </p:cNvPr>
          <p:cNvSpPr txBox="1"/>
          <p:nvPr/>
        </p:nvSpPr>
        <p:spPr>
          <a:xfrm>
            <a:off x="1813246" y="6401253"/>
            <a:ext cx="1471878" cy="276999"/>
          </a:xfrm>
          <a:prstGeom prst="rect">
            <a:avLst/>
          </a:prstGeom>
          <a:noFill/>
        </p:spPr>
        <p:txBody>
          <a:bodyPr wrap="none" rtlCol="0">
            <a:spAutoFit/>
          </a:bodyPr>
          <a:lstStyle/>
          <a:p>
            <a:r>
              <a:rPr lang="en-US" sz="1200" dirty="0">
                <a:solidFill>
                  <a:srgbClr val="FF0000"/>
                </a:solidFill>
              </a:rPr>
              <a:t>Remove $SCRDIR</a:t>
            </a:r>
          </a:p>
        </p:txBody>
      </p:sp>
      <p:sp>
        <p:nvSpPr>
          <p:cNvPr id="22" name="TextBox 21">
            <a:extLst>
              <a:ext uri="{FF2B5EF4-FFF2-40B4-BE49-F238E27FC236}">
                <a16:creationId xmlns:a16="http://schemas.microsoft.com/office/drawing/2014/main" id="{A2190745-7BE5-B9F8-65D4-036B92DAFC00}"/>
              </a:ext>
            </a:extLst>
          </p:cNvPr>
          <p:cNvSpPr txBox="1"/>
          <p:nvPr/>
        </p:nvSpPr>
        <p:spPr>
          <a:xfrm>
            <a:off x="6309813" y="6395210"/>
            <a:ext cx="1471878" cy="276999"/>
          </a:xfrm>
          <a:prstGeom prst="rect">
            <a:avLst/>
          </a:prstGeom>
          <a:noFill/>
        </p:spPr>
        <p:txBody>
          <a:bodyPr wrap="none" rtlCol="0">
            <a:spAutoFit/>
          </a:bodyPr>
          <a:lstStyle/>
          <a:p>
            <a:r>
              <a:rPr lang="en-US" sz="1200" dirty="0">
                <a:solidFill>
                  <a:srgbClr val="FF0000"/>
                </a:solidFill>
              </a:rPr>
              <a:t>Remove $SCRDIR</a:t>
            </a:r>
          </a:p>
        </p:txBody>
      </p:sp>
      <p:sp>
        <p:nvSpPr>
          <p:cNvPr id="23" name="TextBox 22">
            <a:extLst>
              <a:ext uri="{FF2B5EF4-FFF2-40B4-BE49-F238E27FC236}">
                <a16:creationId xmlns:a16="http://schemas.microsoft.com/office/drawing/2014/main" id="{EE6E840A-E45E-5FE4-2285-1D21B095AF00}"/>
              </a:ext>
            </a:extLst>
          </p:cNvPr>
          <p:cNvSpPr txBox="1"/>
          <p:nvPr/>
        </p:nvSpPr>
        <p:spPr>
          <a:xfrm>
            <a:off x="6909326" y="5941612"/>
            <a:ext cx="2114681" cy="276999"/>
          </a:xfrm>
          <a:prstGeom prst="rect">
            <a:avLst/>
          </a:prstGeom>
          <a:noFill/>
        </p:spPr>
        <p:txBody>
          <a:bodyPr wrap="none" rtlCol="0">
            <a:spAutoFit/>
          </a:bodyPr>
          <a:lstStyle/>
          <a:p>
            <a:r>
              <a:rPr lang="en-US" sz="1200" dirty="0">
                <a:solidFill>
                  <a:srgbClr val="FF0000"/>
                </a:solidFill>
              </a:rPr>
              <a:t>Copy output to your $HOME</a:t>
            </a:r>
          </a:p>
        </p:txBody>
      </p:sp>
      <p:sp>
        <p:nvSpPr>
          <p:cNvPr id="24" name="Oval 23">
            <a:extLst>
              <a:ext uri="{FF2B5EF4-FFF2-40B4-BE49-F238E27FC236}">
                <a16:creationId xmlns:a16="http://schemas.microsoft.com/office/drawing/2014/main" id="{01891D32-82C8-3DF1-B84C-F0635D1542ED}"/>
              </a:ext>
              <a:ext uri="{C183D7F6-B498-43B3-948B-1728B52AA6E4}">
                <adec:decorative xmlns:adec="http://schemas.microsoft.com/office/drawing/2017/decorative" val="1"/>
              </a:ext>
            </a:extLst>
          </p:cNvPr>
          <p:cNvSpPr/>
          <p:nvPr/>
        </p:nvSpPr>
        <p:spPr bwMode="auto">
          <a:xfrm>
            <a:off x="1792917" y="6341619"/>
            <a:ext cx="1638794" cy="4627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5" name="Oval 24">
            <a:extLst>
              <a:ext uri="{FF2B5EF4-FFF2-40B4-BE49-F238E27FC236}">
                <a16:creationId xmlns:a16="http://schemas.microsoft.com/office/drawing/2014/main" id="{55EF8548-EB27-2B25-AE23-3F5788E8C558}"/>
              </a:ext>
              <a:ext uri="{C183D7F6-B498-43B3-948B-1728B52AA6E4}">
                <adec:decorative xmlns:adec="http://schemas.microsoft.com/office/drawing/2017/decorative" val="1"/>
              </a:ext>
            </a:extLst>
          </p:cNvPr>
          <p:cNvSpPr/>
          <p:nvPr/>
        </p:nvSpPr>
        <p:spPr bwMode="auto">
          <a:xfrm>
            <a:off x="6296454" y="6299521"/>
            <a:ext cx="1638794" cy="4627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itle 3">
            <a:extLst>
              <a:ext uri="{FF2B5EF4-FFF2-40B4-BE49-F238E27FC236}">
                <a16:creationId xmlns:a16="http://schemas.microsoft.com/office/drawing/2014/main" id="{2CBA8B89-208C-3E90-8B46-3BE30EE3A2E1}"/>
              </a:ext>
            </a:extLst>
          </p:cNvPr>
          <p:cNvSpPr>
            <a:spLocks noGrp="1"/>
          </p:cNvSpPr>
          <p:nvPr>
            <p:ph type="title"/>
          </p:nvPr>
        </p:nvSpPr>
        <p:spPr>
          <a:xfrm>
            <a:off x="0" y="-762000"/>
            <a:ext cx="9144000" cy="762000"/>
          </a:xfrm>
        </p:spPr>
        <p:txBody>
          <a:bodyPr vert="horz" wrap="square" lIns="91440" tIns="45720" rIns="91440" bIns="45720" numCol="1" anchor="b" anchorCtr="0" compatLnSpc="1">
            <a:prstTxWarp prst="textNoShape">
              <a:avLst/>
            </a:prstTxWarp>
          </a:bodyPr>
          <a:lstStyle/>
          <a:p>
            <a:r>
              <a:rPr lang="en-US" dirty="0" err="1"/>
              <a:t>Slurm</a:t>
            </a:r>
            <a:r>
              <a:rPr lang="en-US" dirty="0"/>
              <a:t> File Structure (in </a:t>
            </a:r>
            <a:r>
              <a:rPr lang="en-US" dirty="0" err="1"/>
              <a:t>sh</a:t>
            </a:r>
            <a:r>
              <a:rPr lang="en-US" dirty="0"/>
              <a:t> and </a:t>
            </a:r>
            <a:r>
              <a:rPr lang="en-US" dirty="0" err="1"/>
              <a:t>tcsh</a:t>
            </a:r>
            <a:r>
              <a:rPr lang="en-US" dirty="0"/>
              <a:t>)</a:t>
            </a:r>
          </a:p>
        </p:txBody>
      </p:sp>
    </p:spTree>
    <p:extLst>
      <p:ext uri="{BB962C8B-B14F-4D97-AF65-F5344CB8AC3E}">
        <p14:creationId xmlns:p14="http://schemas.microsoft.com/office/powerpoint/2010/main" val="2258833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1" grpId="0"/>
      <p:bldP spid="22" grpId="0"/>
      <p:bldP spid="23" grpId="0"/>
      <p:bldP spid="24"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file.output</a:t>
            </a:r>
            <a:r>
              <a:rPr lang="en-US" sz="1100" dirty="0">
                <a:latin typeface="Consolas" panose="020B0609020204030204" pitchFamily="49" charset="0"/>
                <a:cs typeface="Consolas" panose="020B0609020204030204" pitchFamily="49" charset="0"/>
              </a:rPr>
              <a:t> $HOME/.</a:t>
            </a:r>
          </a:p>
          <a:p>
            <a:pPr marL="0" indent="0">
              <a:buNone/>
            </a:pPr>
            <a:r>
              <a:rPr lang="en-US" sz="1100" dirty="0">
                <a:latin typeface="Consolas" panose="020B0609020204030204" pitchFamily="49" charset="0"/>
                <a:cs typeface="Consolas" panose="020B0609020204030204" pitchFamily="49" charset="0"/>
              </a:rPr>
              <a:t>cd $HOME</a:t>
            </a:r>
          </a:p>
          <a:p>
            <a:pPr marL="0" indent="0">
              <a:buNone/>
            </a:pPr>
            <a:r>
              <a:rPr lang="en-US" sz="1100" dirty="0" err="1">
                <a:latin typeface="Consolas" panose="020B0609020204030204" pitchFamily="49" charset="0"/>
                <a:cs typeface="Consolas" panose="020B0609020204030204" pitchFamily="49" charset="0"/>
              </a:rPr>
              <a:t>rm</a:t>
            </a:r>
            <a:r>
              <a:rPr lang="en-US" sz="1100" dirty="0">
                <a:latin typeface="Consolas" panose="020B0609020204030204" pitchFamily="49" charset="0"/>
                <a:cs typeface="Consolas" panose="020B0609020204030204" pitchFamily="49" charset="0"/>
              </a:rPr>
              <a:t> -</a:t>
            </a:r>
            <a:r>
              <a:rPr lang="en-US" sz="1100" dirty="0" err="1">
                <a:latin typeface="Consolas" panose="020B0609020204030204" pitchFamily="49" charset="0"/>
                <a:cs typeface="Consolas" panose="020B0609020204030204" pitchFamily="49" charset="0"/>
              </a:rPr>
              <a:t>rf</a:t>
            </a:r>
            <a:r>
              <a:rPr lang="en-US" sz="11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ntasks</a:t>
            </a:r>
            <a:r>
              <a:rPr lang="en-US" sz="11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file.output</a:t>
            </a:r>
            <a:r>
              <a:rPr lang="en-US" sz="1100" kern="0" dirty="0">
                <a:latin typeface="Consolas" panose="020B0609020204030204" pitchFamily="49" charset="0"/>
                <a:cs typeface="Consolas" panose="020B0609020204030204" pitchFamily="49" charset="0"/>
              </a:rPr>
              <a:t> $HOME/.</a:t>
            </a:r>
          </a:p>
          <a:p>
            <a:pPr marL="0" indent="0">
              <a:buFontTx/>
              <a:buNone/>
            </a:pPr>
            <a:r>
              <a:rPr lang="en-US" sz="1100" kern="0" dirty="0">
                <a:latin typeface="Consolas" panose="020B0609020204030204" pitchFamily="49" charset="0"/>
                <a:cs typeface="Consolas" panose="020B0609020204030204" pitchFamily="49" charset="0"/>
              </a:rPr>
              <a:t>cd $HOME</a:t>
            </a:r>
          </a:p>
          <a:p>
            <a:pPr marL="0" indent="0">
              <a:buFontTx/>
              <a:buNone/>
            </a:pPr>
            <a:r>
              <a:rPr lang="en-US" sz="1100" kern="0" dirty="0">
                <a:latin typeface="Consolas" panose="020B0609020204030204" pitchFamily="49" charset="0"/>
                <a:cs typeface="Consolas" panose="020B0609020204030204" pitchFamily="49" charset="0"/>
              </a:rPr>
              <a:t>rm -rf $SCRDIR</a:t>
            </a:r>
          </a:p>
        </p:txBody>
      </p:sp>
      <p:sp>
        <p:nvSpPr>
          <p:cNvPr id="2" name="Rectangle 1">
            <a:extLst>
              <a:ext uri="{FF2B5EF4-FFF2-40B4-BE49-F238E27FC236}">
                <a16:creationId xmlns:a16="http://schemas.microsoft.com/office/drawing/2014/main" id="{FD232DF1-58A4-1B5B-CF66-61C6C9AA5CB1}"/>
              </a:ext>
            </a:extLst>
          </p:cNvPr>
          <p:cNvSpPr/>
          <p:nvPr/>
        </p:nvSpPr>
        <p:spPr bwMode="auto">
          <a:xfrm>
            <a:off x="2057400" y="2514600"/>
            <a:ext cx="4495800" cy="1905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Done! Let’s call this file</a:t>
            </a:r>
          </a:p>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Arial" charset="0"/>
                <a:cs typeface="Arial" charset="0"/>
              </a:rPr>
              <a:t>FirstSlurmScript.sbatch</a:t>
            </a: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sp>
        <p:nvSpPr>
          <p:cNvPr id="3" name="Title 2">
            <a:extLst>
              <a:ext uri="{FF2B5EF4-FFF2-40B4-BE49-F238E27FC236}">
                <a16:creationId xmlns:a16="http://schemas.microsoft.com/office/drawing/2014/main" id="{6C31771A-374D-C77E-14B7-866A58CD5C7F}"/>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dirty="0"/>
              <a:t>Example </a:t>
            </a:r>
            <a:r>
              <a:rPr lang="en-US" dirty="0" err="1"/>
              <a:t>Slurm</a:t>
            </a:r>
            <a:r>
              <a:rPr lang="en-US" dirty="0"/>
              <a:t> Script – </a:t>
            </a:r>
            <a:r>
              <a:rPr lang="en-US" dirty="0" err="1"/>
              <a:t>sh</a:t>
            </a:r>
            <a:r>
              <a:rPr lang="en-US" dirty="0"/>
              <a:t>, </a:t>
            </a:r>
            <a:r>
              <a:rPr lang="en-US" dirty="0" err="1"/>
              <a:t>tcsh</a:t>
            </a:r>
            <a:endParaRPr lang="en-US" dirty="0"/>
          </a:p>
        </p:txBody>
      </p:sp>
    </p:spTree>
    <p:extLst>
      <p:ext uri="{BB962C8B-B14F-4D97-AF65-F5344CB8AC3E}">
        <p14:creationId xmlns:p14="http://schemas.microsoft.com/office/powerpoint/2010/main" val="163770785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676400"/>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p:txBody>
      </p:sp>
      <p:pic>
        <p:nvPicPr>
          <p:cNvPr id="3" name="Picture 2" descr="A screenshot showing the output in an ssh terminal session when you submit your batch script. The output from the sbatch command is:&#10;‘Submitted batch job’ followed by a numerical job ID.">
            <a:extLst>
              <a:ext uri="{FF2B5EF4-FFF2-40B4-BE49-F238E27FC236}">
                <a16:creationId xmlns:a16="http://schemas.microsoft.com/office/drawing/2014/main" id="{886F2E8F-9D1A-34E1-3E34-569B1A8A1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84" y="2438400"/>
            <a:ext cx="7772400" cy="645743"/>
          </a:xfrm>
          <a:prstGeom prst="rect">
            <a:avLst/>
          </a:prstGeom>
        </p:spPr>
      </p:pic>
      <p:cxnSp>
        <p:nvCxnSpPr>
          <p:cNvPr id="5" name="Straight Arrow Connector 4">
            <a:extLst>
              <a:ext uri="{FF2B5EF4-FFF2-40B4-BE49-F238E27FC236}">
                <a16:creationId xmlns:a16="http://schemas.microsoft.com/office/drawing/2014/main" id="{B09961F5-7ED8-B281-3834-2CBED724B66F}"/>
              </a:ext>
              <a:ext uri="{C183D7F6-B498-43B3-948B-1728B52AA6E4}">
                <adec:decorative xmlns:adec="http://schemas.microsoft.com/office/drawing/2017/decorative" val="1"/>
              </a:ext>
            </a:extLst>
          </p:cNvPr>
          <p:cNvCxnSpPr>
            <a:cxnSpLocks/>
          </p:cNvCxnSpPr>
          <p:nvPr/>
        </p:nvCxnSpPr>
        <p:spPr bwMode="auto">
          <a:xfrm flipV="1">
            <a:off x="3886200" y="2971800"/>
            <a:ext cx="0" cy="68580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7" name="TextBox 6">
            <a:extLst>
              <a:ext uri="{FF2B5EF4-FFF2-40B4-BE49-F238E27FC236}">
                <a16:creationId xmlns:a16="http://schemas.microsoft.com/office/drawing/2014/main" id="{BB047BFC-120B-C026-9AC7-514E90A7F821}"/>
              </a:ext>
            </a:extLst>
          </p:cNvPr>
          <p:cNvSpPr txBox="1"/>
          <p:nvPr/>
        </p:nvSpPr>
        <p:spPr>
          <a:xfrm>
            <a:off x="3349033" y="3657600"/>
            <a:ext cx="1074333" cy="461665"/>
          </a:xfrm>
          <a:prstGeom prst="rect">
            <a:avLst/>
          </a:prstGeom>
          <a:noFill/>
        </p:spPr>
        <p:txBody>
          <a:bodyPr wrap="none" rtlCol="0">
            <a:spAutoFit/>
          </a:bodyPr>
          <a:lstStyle/>
          <a:p>
            <a:r>
              <a:rPr lang="en-US" dirty="0">
                <a:solidFill>
                  <a:srgbClr val="FF0000"/>
                </a:solidFill>
              </a:rPr>
              <a:t>Job 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endParaRPr lang="en-US" sz="2000" b="1" dirty="0"/>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endParaRPr lang="en-US" sz="500" dirty="0"/>
          </a:p>
        </p:txBody>
      </p:sp>
      <p:sp>
        <p:nvSpPr>
          <p:cNvPr id="3" name="TextBox 2">
            <a:extLst>
              <a:ext uri="{FF2B5EF4-FFF2-40B4-BE49-F238E27FC236}">
                <a16:creationId xmlns:a16="http://schemas.microsoft.com/office/drawing/2014/main" id="{6A7D49DE-BEEA-77E2-CDE9-FA4079EFF20A}"/>
              </a:ext>
            </a:extLst>
          </p:cNvPr>
          <p:cNvSpPr txBox="1"/>
          <p:nvPr/>
        </p:nvSpPr>
        <p:spPr>
          <a:xfrm>
            <a:off x="24384" y="6096000"/>
            <a:ext cx="5690616"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Arial"/>
                <a:cs typeface="Arial"/>
              </a:rPr>
              <a:t>*</a:t>
            </a:r>
            <a:r>
              <a:rPr kumimoji="0" lang="en-US" sz="1400" b="0" i="0" u="none" strike="noStrike" kern="0" cap="none" spc="0" normalizeH="0" baseline="0" noProof="0" dirty="0">
                <a:ln>
                  <a:noFill/>
                </a:ln>
                <a:solidFill>
                  <a:srgbClr val="545454"/>
                </a:solidFill>
                <a:effectLst/>
                <a:uLnTx/>
                <a:uFillTx/>
                <a:latin typeface="Arial"/>
                <a:cs typeface="Arial"/>
              </a:rPr>
              <a:t>CHPC developed programs. See </a:t>
            </a:r>
            <a:r>
              <a:rPr kumimoji="0" lang="en-US" sz="1400" b="0" i="0" u="none" strike="noStrike" kern="0" cap="none" spc="0" normalizeH="0" baseline="0" noProof="0" dirty="0">
                <a:ln>
                  <a:noFill/>
                </a:ln>
                <a:solidFill>
                  <a:srgbClr val="545454"/>
                </a:solidFill>
                <a:effectLst/>
                <a:uLnTx/>
                <a:uFillTx/>
                <a:latin typeface="Arial"/>
                <a:cs typeface="Arial"/>
                <a:hlinkClick r:id="rId3"/>
              </a:rPr>
              <a:t>CHPC Newsletter 2023 Summer </a:t>
            </a:r>
            <a:endParaRPr kumimoji="0" lang="en-US" sz="1400" b="0" i="0" u="none" strike="noStrike" kern="0" cap="none" spc="0" normalizeH="0" baseline="0" noProof="0" dirty="0">
              <a:ln>
                <a:noFill/>
              </a:ln>
              <a:solidFill>
                <a:srgbClr val="545454"/>
              </a:solidFill>
              <a:effectLst/>
              <a:uLnTx/>
              <a:uFillTx/>
              <a:latin typeface="Arial"/>
              <a:cs typeface="Arial"/>
            </a:endParaRPr>
          </a:p>
        </p:txBody>
      </p:sp>
    </p:spTree>
    <p:extLst>
      <p:ext uri="{BB962C8B-B14F-4D97-AF65-F5344CB8AC3E}">
        <p14:creationId xmlns:p14="http://schemas.microsoft.com/office/powerpoint/2010/main" val="22281495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1066800"/>
            <a:ext cx="8153400" cy="762000"/>
          </a:xfrm>
        </p:spPr>
        <p:txBody>
          <a:bodyPr/>
          <a:lstStyle/>
          <a:p>
            <a:pPr algn="ctr" eaLnBrk="1" hangingPunct="1"/>
            <a:r>
              <a:rPr lang="en-US" sz="4000" b="1" dirty="0">
                <a:solidFill>
                  <a:srgbClr val="990000"/>
                </a:solidFill>
                <a:latin typeface="+mn-lt"/>
              </a:rPr>
              <a:t>Re-cap of Resources</a:t>
            </a:r>
          </a:p>
        </p:txBody>
      </p:sp>
      <p:sp>
        <p:nvSpPr>
          <p:cNvPr id="18435" name="Rectangle 3"/>
          <p:cNvSpPr>
            <a:spLocks noGrp="1" noChangeArrowheads="1"/>
          </p:cNvSpPr>
          <p:nvPr>
            <p:ph idx="1"/>
          </p:nvPr>
        </p:nvSpPr>
        <p:spPr>
          <a:xfrm>
            <a:off x="31376" y="1676400"/>
            <a:ext cx="9144000" cy="4572000"/>
          </a:xfrm>
        </p:spPr>
        <p:txBody>
          <a:bodyPr/>
          <a:lstStyle/>
          <a:p>
            <a:r>
              <a:rPr lang="en-US" sz="2400" b="1" dirty="0"/>
              <a:t>CHPC resources:</a:t>
            </a:r>
          </a:p>
          <a:p>
            <a:pPr lvl="1"/>
            <a:r>
              <a:rPr lang="en-US" sz="1800" dirty="0"/>
              <a:t>HPC clusters: </a:t>
            </a:r>
          </a:p>
          <a:p>
            <a:pPr lvl="2"/>
            <a:r>
              <a:rPr lang="en-US" sz="1400" dirty="0"/>
              <a:t>General Environment: Granite, </a:t>
            </a:r>
            <a:r>
              <a:rPr lang="en-US" sz="1400" dirty="0" err="1"/>
              <a:t>Notchpeak</a:t>
            </a:r>
            <a:r>
              <a:rPr lang="en-US" sz="1400" dirty="0"/>
              <a:t>, </a:t>
            </a:r>
            <a:r>
              <a:rPr lang="en-US" sz="1400" dirty="0" err="1"/>
              <a:t>Kingspeak</a:t>
            </a:r>
            <a:r>
              <a:rPr lang="en-US" sz="1400" dirty="0"/>
              <a:t>, </a:t>
            </a:r>
            <a:r>
              <a:rPr lang="en-US" sz="1400" dirty="0" err="1"/>
              <a:t>Lonepeak</a:t>
            </a:r>
            <a:endParaRPr lang="en-US" sz="1400" dirty="0"/>
          </a:p>
          <a:p>
            <a:pPr lvl="2"/>
            <a:r>
              <a:rPr lang="en-US" sz="1400" dirty="0"/>
              <a:t>Protected Environment (PE): Redwood</a:t>
            </a:r>
          </a:p>
          <a:p>
            <a:pPr lvl="2"/>
            <a:r>
              <a:rPr lang="en-US" sz="1400" dirty="0"/>
              <a:t>Others</a:t>
            </a:r>
          </a:p>
          <a:p>
            <a:pPr lvl="1"/>
            <a:r>
              <a:rPr lang="en-US" sz="1800" dirty="0"/>
              <a:t>VM (Windows, Linux)</a:t>
            </a:r>
          </a:p>
          <a:p>
            <a:pPr lvl="1"/>
            <a:r>
              <a:rPr lang="en-US" sz="1800" dirty="0"/>
              <a:t>Storage</a:t>
            </a:r>
          </a:p>
          <a:p>
            <a:pPr lvl="1"/>
            <a:r>
              <a:rPr lang="en-US" sz="1800" dirty="0"/>
              <a:t>Other Services</a:t>
            </a:r>
            <a:endParaRPr lang="en-US" sz="2400" b="1" dirty="0"/>
          </a:p>
          <a:p>
            <a:r>
              <a:rPr lang="en-US" sz="2400" b="1" dirty="0"/>
              <a:t>Condominium mode:</a:t>
            </a:r>
            <a:endParaRPr lang="en-US" sz="1800" dirty="0"/>
          </a:p>
          <a:p>
            <a:pPr lvl="1"/>
            <a:r>
              <a:rPr lang="en-US" sz="1400" dirty="0"/>
              <a:t>HPC Cluster = CHPC-owned nodes (general nodes) + PI-owned nodes (owner nodes)</a:t>
            </a:r>
          </a:p>
          <a:p>
            <a:pPr lvl="1"/>
            <a:r>
              <a:rPr lang="en-US" sz="1400" dirty="0"/>
              <a:t>All CHPC users have access to CHPC-owned resources for free. Some clusters (</a:t>
            </a:r>
            <a:r>
              <a:rPr lang="en-US" sz="1400" dirty="0" err="1"/>
              <a:t>notchpeak</a:t>
            </a:r>
            <a:r>
              <a:rPr lang="en-US" sz="1400" dirty="0"/>
              <a:t>) need allocations (peer-reviewed proposals)</a:t>
            </a:r>
          </a:p>
          <a:p>
            <a:pPr lvl="1"/>
            <a:r>
              <a:rPr lang="en-US" sz="1400" dirty="0"/>
              <a:t>Owners (PI group) have the highest priority using owner nodes</a:t>
            </a:r>
          </a:p>
          <a:p>
            <a:pPr lvl="1"/>
            <a:r>
              <a:rPr lang="en-US" sz="1400" dirty="0"/>
              <a:t>All CHPC users have access to owner nodes in Guest mode for free (jobs subject to preemption)</a:t>
            </a:r>
          </a:p>
          <a:p>
            <a:pPr marL="0" indent="0">
              <a:buNone/>
            </a:pPr>
            <a:endParaRPr lang="en-US" sz="2000" dirty="0"/>
          </a:p>
        </p:txBody>
      </p:sp>
    </p:spTree>
    <p:extLst>
      <p:ext uri="{BB962C8B-B14F-4D97-AF65-F5344CB8AC3E}">
        <p14:creationId xmlns:p14="http://schemas.microsoft.com/office/powerpoint/2010/main" val="255154523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pPr marL="0" indent="0">
              <a:buNone/>
            </a:pPr>
            <a:endParaRPr lang="en-US" sz="500" dirty="0"/>
          </a:p>
          <a:p>
            <a:pPr marL="0" indent="0">
              <a:buNone/>
            </a:pPr>
            <a:endParaRPr lang="en-US" sz="500" dirty="0"/>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pic>
        <p:nvPicPr>
          <p:cNvPr id="2" name="Picture 1">
            <a:extLst>
              <a:ext uri="{FF2B5EF4-FFF2-40B4-BE49-F238E27FC236}">
                <a16:creationId xmlns:a16="http://schemas.microsoft.com/office/drawing/2014/main" id="{9BCBA16B-19C9-031F-903A-5988B3A25C8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84" y="4341769"/>
            <a:ext cx="7772400" cy="645743"/>
          </a:xfrm>
          <a:prstGeom prst="rect">
            <a:avLst/>
          </a:prstGeom>
        </p:spPr>
      </p:pic>
      <p:sp>
        <p:nvSpPr>
          <p:cNvPr id="3" name="TextBox 2">
            <a:extLst>
              <a:ext uri="{FF2B5EF4-FFF2-40B4-BE49-F238E27FC236}">
                <a16:creationId xmlns:a16="http://schemas.microsoft.com/office/drawing/2014/main" id="{9DF5791C-0066-9229-5C92-4FA76A4E62DB}"/>
              </a:ext>
            </a:extLst>
          </p:cNvPr>
          <p:cNvSpPr txBox="1"/>
          <p:nvPr/>
        </p:nvSpPr>
        <p:spPr>
          <a:xfrm>
            <a:off x="2895600" y="5105400"/>
            <a:ext cx="2903359" cy="461665"/>
          </a:xfrm>
          <a:prstGeom prst="rect">
            <a:avLst/>
          </a:prstGeom>
          <a:noFill/>
        </p:spPr>
        <p:txBody>
          <a:bodyPr wrap="none" rtlCol="0">
            <a:spAutoFit/>
          </a:bodyPr>
          <a:lstStyle/>
          <a:p>
            <a:r>
              <a:rPr lang="en-US" dirty="0" err="1">
                <a:solidFill>
                  <a:srgbClr val="FF0000"/>
                </a:solidFill>
                <a:latin typeface="Consolas" panose="020B0609020204030204" pitchFamily="49" charset="0"/>
                <a:cs typeface="Consolas" panose="020B0609020204030204" pitchFamily="49" charset="0"/>
              </a:rPr>
              <a:t>scancel</a:t>
            </a:r>
            <a:r>
              <a:rPr lang="en-US" dirty="0">
                <a:solidFill>
                  <a:srgbClr val="FF0000"/>
                </a:solidFill>
                <a:latin typeface="Consolas" panose="020B0609020204030204" pitchFamily="49" charset="0"/>
                <a:cs typeface="Consolas" panose="020B0609020204030204" pitchFamily="49" charset="0"/>
              </a:rPr>
              <a:t> 13335248</a:t>
            </a:r>
          </a:p>
        </p:txBody>
      </p:sp>
    </p:spTree>
    <p:extLst>
      <p:ext uri="{BB962C8B-B14F-4D97-AF65-F5344CB8AC3E}">
        <p14:creationId xmlns:p14="http://schemas.microsoft.com/office/powerpoint/2010/main" val="4022911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5023104"/>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r>
              <a:rPr lang="en-US" sz="2400" b="1" dirty="0" err="1"/>
              <a:t>sinfo</a:t>
            </a:r>
            <a:r>
              <a:rPr lang="en-US" sz="2400" dirty="0"/>
              <a:t> - shows all partitions/nodes state</a:t>
            </a:r>
          </a:p>
          <a:p>
            <a:pPr lvl="1"/>
            <a:r>
              <a:rPr lang="en-US" sz="2000" b="1" dirty="0" err="1"/>
              <a:t>mysinfo</a:t>
            </a:r>
            <a:r>
              <a:rPr lang="en-US" sz="2000" b="1" dirty="0">
                <a:solidFill>
                  <a:srgbClr val="FF0000"/>
                </a:solidFill>
              </a:rPr>
              <a:t>* </a:t>
            </a:r>
            <a:r>
              <a:rPr lang="en-US" sz="2000" b="1" dirty="0">
                <a:solidFill>
                  <a:schemeClr val="tx1">
                    <a:lumMod val="50000"/>
                  </a:schemeClr>
                </a:solidFill>
              </a:rPr>
              <a:t>-</a:t>
            </a:r>
            <a:r>
              <a:rPr lang="en-US" sz="2000" b="1" dirty="0"/>
              <a:t> </a:t>
            </a:r>
            <a:r>
              <a:rPr lang="en-US" sz="2000" dirty="0"/>
              <a:t>info on partitions/nodes and associated accounts you have access to on the cluster</a:t>
            </a:r>
            <a:endParaRPr lang="en-US" sz="500" dirty="0"/>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spTree>
    <p:extLst>
      <p:ext uri="{BB962C8B-B14F-4D97-AF65-F5344CB8AC3E}">
        <p14:creationId xmlns:p14="http://schemas.microsoft.com/office/powerpoint/2010/main" val="214978459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r>
              <a:rPr lang="en-US" sz="2400" b="1" dirty="0" err="1"/>
              <a:t>sinfo</a:t>
            </a:r>
            <a:r>
              <a:rPr lang="en-US" sz="2400" dirty="0"/>
              <a:t> - shows all partitions/nodes state</a:t>
            </a:r>
          </a:p>
          <a:p>
            <a:pPr lvl="1"/>
            <a:r>
              <a:rPr lang="en-US" sz="2000" b="1" dirty="0" err="1"/>
              <a:t>mysinfo</a:t>
            </a:r>
            <a:r>
              <a:rPr lang="en-US" sz="2000" b="1" dirty="0">
                <a:solidFill>
                  <a:srgbClr val="FF0000"/>
                </a:solidFill>
              </a:rPr>
              <a:t>* </a:t>
            </a:r>
            <a:r>
              <a:rPr lang="en-US" sz="2000" b="1" dirty="0">
                <a:solidFill>
                  <a:schemeClr val="tx1">
                    <a:lumMod val="50000"/>
                  </a:schemeClr>
                </a:solidFill>
              </a:rPr>
              <a:t>-</a:t>
            </a:r>
            <a:r>
              <a:rPr lang="en-US" sz="2000" b="1" dirty="0"/>
              <a:t> </a:t>
            </a:r>
            <a:r>
              <a:rPr lang="en-US" sz="2000" dirty="0"/>
              <a:t>info on partitions/nodes and associated accounts you have access to on the cluster</a:t>
            </a:r>
          </a:p>
          <a:p>
            <a:r>
              <a:rPr lang="en-US" sz="2400" b="1" dirty="0" err="1"/>
              <a:t>salloc</a:t>
            </a:r>
            <a:r>
              <a:rPr lang="en-US" sz="2400" dirty="0"/>
              <a:t> – start an interactive job</a:t>
            </a:r>
          </a:p>
          <a:p>
            <a:pPr lvl="1"/>
            <a:r>
              <a:rPr lang="en-US" sz="2000" dirty="0"/>
              <a:t>Works with same #SBATCH directives</a:t>
            </a: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spTree>
    <p:extLst>
      <p:ext uri="{BB962C8B-B14F-4D97-AF65-F5344CB8AC3E}">
        <p14:creationId xmlns:p14="http://schemas.microsoft.com/office/powerpoint/2010/main" val="273385897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7D637-CA21-24DE-D6B6-406C18852E97}"/>
            </a:ext>
          </a:extLst>
        </p:cNvPr>
        <p:cNvGrpSpPr/>
        <p:nvPr/>
      </p:nvGrpSpPr>
      <p:grpSpPr>
        <a:xfrm>
          <a:off x="0" y="0"/>
          <a:ext cx="0" cy="0"/>
          <a:chOff x="0" y="0"/>
          <a:chExt cx="0" cy="0"/>
        </a:xfrm>
      </p:grpSpPr>
      <p:sp>
        <p:nvSpPr>
          <p:cNvPr id="20482" name="Title 1">
            <a:extLst>
              <a:ext uri="{FF2B5EF4-FFF2-40B4-BE49-F238E27FC236}">
                <a16:creationId xmlns:a16="http://schemas.microsoft.com/office/drawing/2014/main" id="{236683F0-333D-D755-5DBA-FC8F7C6C273D}"/>
              </a:ext>
            </a:extLst>
          </p:cNvPr>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a:extLst>
              <a:ext uri="{FF2B5EF4-FFF2-40B4-BE49-F238E27FC236}">
                <a16:creationId xmlns:a16="http://schemas.microsoft.com/office/drawing/2014/main" id="{F628E037-E329-86AB-581A-27F92847BE29}"/>
              </a:ext>
            </a:extLst>
          </p:cNvPr>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r>
              <a:rPr lang="en-US" sz="2400" b="1" dirty="0" err="1"/>
              <a:t>sinfo</a:t>
            </a:r>
            <a:r>
              <a:rPr lang="en-US" sz="2400" dirty="0"/>
              <a:t> - shows all partitions/nodes state</a:t>
            </a:r>
          </a:p>
          <a:p>
            <a:pPr lvl="1"/>
            <a:r>
              <a:rPr lang="en-US" sz="2000" b="1" dirty="0" err="1"/>
              <a:t>mysinfo</a:t>
            </a:r>
            <a:r>
              <a:rPr lang="en-US" sz="2000" b="1" dirty="0">
                <a:solidFill>
                  <a:srgbClr val="FF0000"/>
                </a:solidFill>
              </a:rPr>
              <a:t>* </a:t>
            </a:r>
            <a:r>
              <a:rPr lang="en-US" sz="2000" b="1" dirty="0">
                <a:solidFill>
                  <a:schemeClr val="tx1">
                    <a:lumMod val="50000"/>
                  </a:schemeClr>
                </a:solidFill>
              </a:rPr>
              <a:t>-</a:t>
            </a:r>
            <a:r>
              <a:rPr lang="en-US" sz="2000" b="1" dirty="0"/>
              <a:t> </a:t>
            </a:r>
            <a:r>
              <a:rPr lang="en-US" sz="2000" dirty="0"/>
              <a:t>info on partitions/nodes and associated accounts you have access to on the cluster</a:t>
            </a:r>
          </a:p>
          <a:p>
            <a:r>
              <a:rPr lang="en-US" sz="2400" b="1" dirty="0" err="1"/>
              <a:t>salloc</a:t>
            </a:r>
            <a:r>
              <a:rPr lang="en-US" sz="2400" dirty="0"/>
              <a:t> – start an interactive job</a:t>
            </a:r>
          </a:p>
          <a:p>
            <a:pPr lvl="1"/>
            <a:r>
              <a:rPr lang="en-US" sz="2000" dirty="0"/>
              <a:t>Works with same #SBATCH directives</a:t>
            </a: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sp>
        <p:nvSpPr>
          <p:cNvPr id="2" name="Rectangle 1">
            <a:extLst>
              <a:ext uri="{FF2B5EF4-FFF2-40B4-BE49-F238E27FC236}">
                <a16:creationId xmlns:a16="http://schemas.microsoft.com/office/drawing/2014/main" id="{12AE2EF7-423C-169B-50B5-504D25B856F1}"/>
              </a:ext>
            </a:extLst>
          </p:cNvPr>
          <p:cNvSpPr/>
          <p:nvPr/>
        </p:nvSpPr>
        <p:spPr bwMode="auto">
          <a:xfrm>
            <a:off x="1905000" y="1451373"/>
            <a:ext cx="5638800" cy="434949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**note** – all of these commands only work on the cluster you are </a:t>
            </a:r>
            <a:r>
              <a:rPr kumimoji="0" lang="en-US" sz="2400" b="0" i="1" u="none" strike="noStrike" cap="none" normalizeH="0" baseline="0" dirty="0">
                <a:ln>
                  <a:noFill/>
                </a:ln>
                <a:solidFill>
                  <a:schemeClr val="tx1"/>
                </a:solidFill>
                <a:effectLst/>
                <a:latin typeface="Arial" charset="0"/>
                <a:ea typeface="Arial" charset="0"/>
                <a:cs typeface="Arial" charset="0"/>
              </a:rPr>
              <a:t>currently</a:t>
            </a:r>
            <a:r>
              <a:rPr kumimoji="0" lang="en-US" sz="2400" b="0" u="none" strike="noStrike" cap="none" normalizeH="0" baseline="0" dirty="0">
                <a:ln>
                  <a:noFill/>
                </a:ln>
                <a:solidFill>
                  <a:schemeClr val="tx1"/>
                </a:solidFill>
                <a:effectLst/>
                <a:latin typeface="Arial" charset="0"/>
                <a:ea typeface="Arial" charset="0"/>
                <a:cs typeface="Arial" charset="0"/>
              </a:rPr>
              <a:t> logged into.</a:t>
            </a:r>
          </a:p>
          <a:p>
            <a:pPr marL="0" marR="0" indent="0" algn="ctr" defTabSz="914400" rtl="0" eaLnBrk="0" fontAlgn="base" latinLnBrk="0" hangingPunct="0">
              <a:lnSpc>
                <a:spcPct val="100000"/>
              </a:lnSpc>
              <a:spcBef>
                <a:spcPct val="0"/>
              </a:spcBef>
              <a:spcAft>
                <a:spcPct val="0"/>
              </a:spcAft>
              <a:buClrTx/>
              <a:buSzTx/>
              <a:buFontTx/>
              <a:buNone/>
              <a:tabLst/>
            </a:pPr>
            <a:endParaRPr lang="en-US" i="0"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To recognize a different cluster, use these flags:</a:t>
            </a:r>
          </a:p>
          <a:p>
            <a:pPr marL="0" marR="0" indent="0" algn="ctr" defTabSz="914400" rtl="0" eaLnBrk="0" fontAlgn="base" latinLnBrk="0" hangingPunct="0">
              <a:lnSpc>
                <a:spcPct val="100000"/>
              </a:lnSpc>
              <a:spcBef>
                <a:spcPct val="0"/>
              </a:spcBef>
              <a:spcAft>
                <a:spcPct val="0"/>
              </a:spcAft>
              <a:buClrTx/>
              <a:buSzTx/>
              <a:buFontTx/>
              <a:buNone/>
              <a:tabLst/>
            </a:pPr>
            <a:endParaRPr lang="en-US" i="0"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-M all</a:t>
            </a:r>
          </a:p>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ea typeface="Arial" charset="0"/>
                <a:cs typeface="Arial" charset="0"/>
              </a:rPr>
              <a:t>-M </a:t>
            </a:r>
            <a:r>
              <a:rPr lang="en-US" dirty="0" err="1">
                <a:latin typeface="Arial" charset="0"/>
                <a:ea typeface="Arial" charset="0"/>
                <a:cs typeface="Arial" charset="0"/>
              </a:rPr>
              <a:t>kingspeak</a:t>
            </a:r>
            <a:endParaRPr kumimoji="0" lang="en-US" sz="2400" b="0" u="none" strike="noStrike" cap="none" normalizeH="0" baseline="0" dirty="0">
              <a:ln>
                <a:noFill/>
              </a:ln>
              <a:solidFill>
                <a:schemeClr val="tx1"/>
              </a:solidFill>
              <a:effectLst/>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ea typeface="Arial" charset="0"/>
                <a:cs typeface="Arial" charset="0"/>
              </a:rPr>
              <a:t>--clusters all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--clusters </a:t>
            </a:r>
            <a:r>
              <a:rPr kumimoji="0" lang="en-US" sz="2400" b="0" u="none" strike="noStrike" cap="none" normalizeH="0" baseline="0" dirty="0" err="1">
                <a:ln>
                  <a:noFill/>
                </a:ln>
                <a:solidFill>
                  <a:schemeClr val="tx1"/>
                </a:solidFill>
                <a:effectLst/>
                <a:latin typeface="Arial" charset="0"/>
                <a:ea typeface="Arial" charset="0"/>
                <a:cs typeface="Arial" charset="0"/>
              </a:rPr>
              <a:t>kingspeak</a:t>
            </a:r>
            <a:endParaRPr kumimoji="0" lang="en-US" sz="2400" b="0" u="none" strike="noStrike" cap="none" normalizeH="0" baseline="0" dirty="0">
              <a:ln>
                <a:noFill/>
              </a:ln>
              <a:solidFill>
                <a:schemeClr val="tx1"/>
              </a:solidFill>
              <a:effectLst/>
              <a:latin typeface="Arial" charset="0"/>
              <a:ea typeface="Arial"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146833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Overview</a:t>
            </a:r>
          </a:p>
          <a:p>
            <a:pPr marL="452438"/>
            <a:r>
              <a:rPr lang="en-US" sz="2400" dirty="0">
                <a:solidFill>
                  <a:schemeClr val="tx1"/>
                </a:solidFill>
                <a:sym typeface="Arial"/>
                <a:rtl val="0"/>
              </a:rPr>
              <a:t>Basics of a </a:t>
            </a:r>
            <a:r>
              <a:rPr lang="en-US" sz="2400" dirty="0" err="1">
                <a:solidFill>
                  <a:schemeClr val="tx1"/>
                </a:solidFill>
                <a:sym typeface="Arial"/>
                <a:rtl val="0"/>
              </a:rPr>
              <a:t>Slurm</a:t>
            </a:r>
            <a:r>
              <a:rPr lang="en-US" sz="2400" dirty="0">
                <a:solidFill>
                  <a:schemeClr val="tx1"/>
                </a:solidFill>
                <a:sym typeface="Arial"/>
                <a:rtl val="0"/>
              </a:rPr>
              <a:t> Script</a:t>
            </a:r>
          </a:p>
          <a:p>
            <a:pPr marL="452438"/>
            <a:r>
              <a:rPr lang="en-US" sz="2400" dirty="0">
                <a:solidFill>
                  <a:schemeClr val="accent2"/>
                </a:solidFill>
                <a:sym typeface="Arial"/>
                <a:rtl val="0"/>
              </a:rPr>
              <a:t>Getting Started</a:t>
            </a:r>
          </a:p>
          <a:p>
            <a:pPr marL="452438"/>
            <a:r>
              <a:rPr lang="en-US" sz="2400" dirty="0">
                <a:solidFill>
                  <a:schemeClr val="tx1"/>
                </a:solidFill>
                <a:sym typeface="Arial"/>
                <a:rtl val="0"/>
              </a:rPr>
              <a:t>Example Dataset</a:t>
            </a:r>
          </a:p>
          <a:p>
            <a:pPr marL="452438"/>
            <a:r>
              <a:rPr lang="en-US" sz="2400" dirty="0">
                <a:solidFill>
                  <a:schemeClr val="tx1"/>
                </a:solidFill>
                <a:sym typeface="Arial"/>
                <a:rtl val="0"/>
              </a:rPr>
              <a:t>Hands On: Batch Scripting</a:t>
            </a:r>
          </a:p>
          <a:p>
            <a:pPr marL="852488" lvl="1"/>
            <a:r>
              <a:rPr lang="en-US" sz="2000" dirty="0">
                <a:solidFill>
                  <a:schemeClr val="tx1"/>
                </a:solidFill>
                <a:sym typeface="Arial"/>
                <a:rtl val="0"/>
              </a:rPr>
              <a:t>#1: Submitting to </a:t>
            </a:r>
            <a:r>
              <a:rPr lang="en-US" sz="2000" dirty="0" err="1">
                <a:solidFill>
                  <a:schemeClr val="tx1"/>
                </a:solidFill>
                <a:sym typeface="Arial"/>
                <a:rtl val="0"/>
              </a:rPr>
              <a:t>Notchpeak</a:t>
            </a:r>
            <a:r>
              <a:rPr lang="en-US" sz="2000" dirty="0">
                <a:solidFill>
                  <a:schemeClr val="tx1"/>
                </a:solidFill>
                <a:sym typeface="Arial"/>
                <a:rtl val="0"/>
              </a:rPr>
              <a:t> Cluster</a:t>
            </a:r>
          </a:p>
          <a:p>
            <a:pPr marL="852488" lvl="1"/>
            <a:r>
              <a:rPr lang="en-US" sz="2000" dirty="0">
                <a:solidFill>
                  <a:schemeClr val="tx1"/>
                </a:solidFill>
                <a:sym typeface="Arial"/>
                <a:rtl val="0"/>
              </a:rPr>
              <a:t>#2: Submitting to Owner Nodes</a:t>
            </a:r>
          </a:p>
          <a:p>
            <a:pPr marL="452438"/>
            <a:r>
              <a:rPr lang="en-US" sz="2400" dirty="0">
                <a:solidFill>
                  <a:schemeClr val="tx1"/>
                </a:solidFill>
                <a:sym typeface="Arial"/>
                <a:rtl val="0"/>
              </a:rPr>
              <a:t>Hands On #3: Start an Interactive Job</a:t>
            </a:r>
          </a:p>
          <a:p>
            <a:pPr marL="452438"/>
            <a:r>
              <a:rPr lang="en-US" sz="2400" dirty="0">
                <a:solidFill>
                  <a:schemeClr val="tx1"/>
                </a:solidFill>
                <a:sym typeface="Arial"/>
                <a:rtl val="0"/>
              </a:rPr>
              <a:t>Hands On #4: Open OnDemand’s Job Composer</a:t>
            </a: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3789780972"/>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Getting Started</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Download </a:t>
            </a:r>
            <a:r>
              <a:rPr lang="en-US" sz="2400" dirty="0" err="1">
                <a:solidFill>
                  <a:schemeClr val="tx1"/>
                </a:solidFill>
                <a:sym typeface="Arial"/>
                <a:rtl val="0"/>
              </a:rPr>
              <a:t>github</a:t>
            </a:r>
            <a:r>
              <a:rPr lang="en-US" sz="2400" dirty="0">
                <a:solidFill>
                  <a:schemeClr val="tx1"/>
                </a:solidFill>
                <a:sym typeface="Arial"/>
                <a:rtl val="0"/>
              </a:rPr>
              <a:t> repo:</a:t>
            </a:r>
          </a:p>
          <a:p>
            <a:pPr marL="452438"/>
            <a:r>
              <a:rPr lang="en-US" sz="2400" dirty="0">
                <a:solidFill>
                  <a:schemeClr val="tx1"/>
                </a:solidFill>
                <a:latin typeface="Consolas" panose="020B0609020204030204" pitchFamily="49" charset="0"/>
                <a:cs typeface="Consolas" panose="020B0609020204030204" pitchFamily="49" charset="0"/>
                <a:sym typeface="Arial"/>
                <a:rtl val="0"/>
              </a:rPr>
              <a:t>git clone </a:t>
            </a:r>
            <a:r>
              <a:rPr lang="en-US" sz="2400" dirty="0">
                <a:solidFill>
                  <a:schemeClr val="tx1"/>
                </a:solidFill>
                <a:latin typeface="Consolas" panose="020B0609020204030204" pitchFamily="49" charset="0"/>
                <a:cs typeface="Consolas" panose="020B0609020204030204" pitchFamily="49" charset="0"/>
                <a:sym typeface="Arial"/>
                <a:hlinkClick r:id="rId3"/>
                <a:rtl val="0"/>
              </a:rPr>
              <a:t>https://github.com/chpc-uofu/slurm-lectures.git</a:t>
            </a:r>
            <a:endParaRPr lang="en-US" sz="2400" dirty="0">
              <a:solidFill>
                <a:schemeClr val="tx1"/>
              </a:solidFill>
              <a:latin typeface="Consolas" panose="020B0609020204030204" pitchFamily="49" charset="0"/>
              <a:cs typeface="Consolas" panose="020B0609020204030204" pitchFamily="49" charset="0"/>
              <a:sym typeface="Arial"/>
              <a:rtl val="0"/>
            </a:endParaRPr>
          </a:p>
        </p:txBody>
      </p:sp>
    </p:spTree>
    <p:extLst>
      <p:ext uri="{BB962C8B-B14F-4D97-AF65-F5344CB8AC3E}">
        <p14:creationId xmlns:p14="http://schemas.microsoft.com/office/powerpoint/2010/main" val="580475800"/>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Overview</a:t>
            </a:r>
          </a:p>
          <a:p>
            <a:pPr marL="452438"/>
            <a:r>
              <a:rPr lang="en-US" sz="2400" dirty="0">
                <a:solidFill>
                  <a:schemeClr val="tx1"/>
                </a:solidFill>
                <a:sym typeface="Arial"/>
                <a:rtl val="0"/>
              </a:rPr>
              <a:t>Basics of a </a:t>
            </a:r>
            <a:r>
              <a:rPr lang="en-US" sz="2400" dirty="0" err="1">
                <a:solidFill>
                  <a:schemeClr val="tx1"/>
                </a:solidFill>
                <a:sym typeface="Arial"/>
                <a:rtl val="0"/>
              </a:rPr>
              <a:t>Slurm</a:t>
            </a:r>
            <a:r>
              <a:rPr lang="en-US" sz="2400" dirty="0">
                <a:solidFill>
                  <a:schemeClr val="tx1"/>
                </a:solidFill>
                <a:sym typeface="Arial"/>
                <a:rtl val="0"/>
              </a:rPr>
              <a:t> Script</a:t>
            </a:r>
          </a:p>
          <a:p>
            <a:pPr marL="452438"/>
            <a:r>
              <a:rPr lang="en-US" sz="2400" dirty="0">
                <a:solidFill>
                  <a:schemeClr val="tx1"/>
                </a:solidFill>
                <a:sym typeface="Arial"/>
                <a:rtl val="0"/>
              </a:rPr>
              <a:t>Getting Started</a:t>
            </a:r>
          </a:p>
          <a:p>
            <a:pPr marL="452438"/>
            <a:r>
              <a:rPr lang="en-US" sz="2400" dirty="0">
                <a:solidFill>
                  <a:schemeClr val="accent2"/>
                </a:solidFill>
                <a:sym typeface="Arial"/>
                <a:rtl val="0"/>
              </a:rPr>
              <a:t>Example Dataset</a:t>
            </a:r>
          </a:p>
          <a:p>
            <a:pPr marL="452438"/>
            <a:r>
              <a:rPr lang="en-US" sz="2400" dirty="0">
                <a:solidFill>
                  <a:schemeClr val="tx1"/>
                </a:solidFill>
                <a:sym typeface="Arial"/>
                <a:rtl val="0"/>
              </a:rPr>
              <a:t>Hands On: Batch Scripting</a:t>
            </a:r>
          </a:p>
          <a:p>
            <a:pPr marL="852488" lvl="1"/>
            <a:r>
              <a:rPr lang="en-US" sz="2000" dirty="0">
                <a:solidFill>
                  <a:schemeClr val="tx1"/>
                </a:solidFill>
                <a:sym typeface="Arial"/>
                <a:rtl val="0"/>
              </a:rPr>
              <a:t>#1: Submitting to </a:t>
            </a:r>
            <a:r>
              <a:rPr lang="en-US" sz="2000" dirty="0" err="1">
                <a:solidFill>
                  <a:schemeClr val="tx1"/>
                </a:solidFill>
                <a:sym typeface="Arial"/>
                <a:rtl val="0"/>
              </a:rPr>
              <a:t>Notchpeak</a:t>
            </a:r>
            <a:r>
              <a:rPr lang="en-US" sz="2000" dirty="0">
                <a:solidFill>
                  <a:schemeClr val="tx1"/>
                </a:solidFill>
                <a:sym typeface="Arial"/>
                <a:rtl val="0"/>
              </a:rPr>
              <a:t> Cluster</a:t>
            </a:r>
          </a:p>
          <a:p>
            <a:pPr marL="852488" lvl="1"/>
            <a:r>
              <a:rPr lang="en-US" sz="2000" dirty="0">
                <a:solidFill>
                  <a:schemeClr val="tx1"/>
                </a:solidFill>
                <a:sym typeface="Arial"/>
                <a:rtl val="0"/>
              </a:rPr>
              <a:t>#2: Submitting to Owner Nodes</a:t>
            </a:r>
          </a:p>
          <a:p>
            <a:pPr marL="452438"/>
            <a:r>
              <a:rPr lang="en-US" sz="2400" dirty="0">
                <a:solidFill>
                  <a:schemeClr val="tx1"/>
                </a:solidFill>
                <a:sym typeface="Arial"/>
                <a:rtl val="0"/>
              </a:rPr>
              <a:t>Hands On #3: Start an Interactive Job</a:t>
            </a:r>
          </a:p>
          <a:p>
            <a:pPr marL="452438"/>
            <a:r>
              <a:rPr lang="en-US" sz="2400" dirty="0">
                <a:solidFill>
                  <a:schemeClr val="tx1"/>
                </a:solidFill>
                <a:sym typeface="Arial"/>
                <a:rtl val="0"/>
              </a:rPr>
              <a:t>Hands On #4: Open OnDemand’s Job Composer</a:t>
            </a:r>
          </a:p>
        </p:txBody>
      </p:sp>
    </p:spTree>
    <p:extLst>
      <p:ext uri="{BB962C8B-B14F-4D97-AF65-F5344CB8AC3E}">
        <p14:creationId xmlns:p14="http://schemas.microsoft.com/office/powerpoint/2010/main" val="2131987983"/>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Example Dataset</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R has built-in datasets</a:t>
            </a:r>
          </a:p>
          <a:p>
            <a:pPr marL="452438"/>
            <a:r>
              <a:rPr lang="en-US" sz="2400" dirty="0">
                <a:solidFill>
                  <a:schemeClr val="tx1"/>
                </a:solidFill>
                <a:sym typeface="Arial"/>
                <a:rtl val="0"/>
              </a:rPr>
              <a:t>Using the </a:t>
            </a:r>
            <a:r>
              <a:rPr lang="en-US" sz="2400" b="1" dirty="0">
                <a:solidFill>
                  <a:schemeClr val="tx1"/>
                </a:solidFill>
                <a:latin typeface="Consolas" panose="020B0609020204030204" pitchFamily="49" charset="0"/>
                <a:cs typeface="Consolas" panose="020B0609020204030204" pitchFamily="49" charset="0"/>
                <a:sym typeface="Arial"/>
                <a:rtl val="0"/>
              </a:rPr>
              <a:t>iris</a:t>
            </a:r>
            <a:r>
              <a:rPr lang="en-US" sz="2400" dirty="0">
                <a:solidFill>
                  <a:schemeClr val="tx1"/>
                </a:solidFill>
                <a:sym typeface="Arial"/>
                <a:rtl val="0"/>
              </a:rPr>
              <a:t> dataset</a:t>
            </a:r>
          </a:p>
          <a:p>
            <a:pPr marL="452438"/>
            <a:endParaRPr lang="en-US" sz="2400" dirty="0">
              <a:solidFill>
                <a:schemeClr val="tx1"/>
              </a:solidFill>
              <a:sym typeface="Arial"/>
              <a:rtl val="0"/>
            </a:endParaRPr>
          </a:p>
          <a:p>
            <a:pPr marL="452438"/>
            <a:endParaRPr lang="en-US" sz="2400" dirty="0">
              <a:solidFill>
                <a:schemeClr val="tx1"/>
              </a:solidFill>
              <a:sym typeface="Arial"/>
              <a:rtl val="0"/>
            </a:endParaRPr>
          </a:p>
          <a:p>
            <a:pPr marL="452438"/>
            <a:endParaRPr lang="en-US" sz="2400" dirty="0">
              <a:solidFill>
                <a:schemeClr val="tx1"/>
              </a:solidFill>
              <a:sym typeface="Arial"/>
              <a:rtl val="0"/>
            </a:endParaRPr>
          </a:p>
          <a:p>
            <a:pPr marL="109538" indent="0">
              <a:buNone/>
            </a:pPr>
            <a:endParaRPr lang="en-US" sz="2400" dirty="0">
              <a:solidFill>
                <a:schemeClr val="tx1"/>
              </a:solidFill>
              <a:sym typeface="Arial"/>
              <a:rtl val="0"/>
            </a:endParaRPr>
          </a:p>
          <a:p>
            <a:pPr marL="109538" indent="0">
              <a:buNone/>
            </a:pPr>
            <a:endParaRPr lang="en-US" sz="2400" dirty="0">
              <a:solidFill>
                <a:schemeClr val="tx1"/>
              </a:solidFill>
              <a:sym typeface="Arial"/>
              <a:rtl val="0"/>
            </a:endParaRPr>
          </a:p>
          <a:p>
            <a:pPr marL="452438"/>
            <a:endParaRPr lang="en-US" sz="2400" dirty="0">
              <a:solidFill>
                <a:schemeClr val="tx1"/>
              </a:solidFill>
              <a:sym typeface="Arial"/>
              <a:rtl val="0"/>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pic>
        <p:nvPicPr>
          <p:cNvPr id="3" name="Picture 2" descr="A black and white screen with white text&#10;&#10;Description automatically generated">
            <a:extLst>
              <a:ext uri="{FF2B5EF4-FFF2-40B4-BE49-F238E27FC236}">
                <a16:creationId xmlns:a16="http://schemas.microsoft.com/office/drawing/2014/main" id="{0DBE846F-75C5-D40B-5A10-194B72AAC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07" y="2895600"/>
            <a:ext cx="7777586" cy="2145541"/>
          </a:xfrm>
          <a:prstGeom prst="rect">
            <a:avLst/>
          </a:prstGeom>
        </p:spPr>
      </p:pic>
    </p:spTree>
    <p:extLst>
      <p:ext uri="{BB962C8B-B14F-4D97-AF65-F5344CB8AC3E}">
        <p14:creationId xmlns:p14="http://schemas.microsoft.com/office/powerpoint/2010/main" val="116599415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err="1">
                <a:solidFill>
                  <a:srgbClr val="990000"/>
                </a:solidFill>
                <a:latin typeface="Arial"/>
                <a:ea typeface="Arial"/>
                <a:cs typeface="Arial"/>
                <a:sym typeface="Arial"/>
                <a:rtl val="0"/>
              </a:rPr>
              <a:t>data_visualization.r</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Script takes in </a:t>
            </a:r>
            <a:r>
              <a:rPr lang="en-US" sz="2400" dirty="0" err="1">
                <a:solidFill>
                  <a:schemeClr val="tx1"/>
                </a:solidFill>
                <a:sym typeface="Arial"/>
                <a:rtl val="0"/>
              </a:rPr>
              <a:t>iris.csv</a:t>
            </a:r>
            <a:r>
              <a:rPr lang="en-US" sz="2400" dirty="0">
                <a:solidFill>
                  <a:schemeClr val="tx1"/>
                </a:solidFill>
                <a:sym typeface="Arial"/>
                <a:rtl val="0"/>
              </a:rPr>
              <a:t> as a </a:t>
            </a:r>
            <a:r>
              <a:rPr lang="en-US" sz="2400" i="1" dirty="0">
                <a:solidFill>
                  <a:schemeClr val="tx1"/>
                </a:solidFill>
                <a:sym typeface="Arial"/>
                <a:rtl val="0"/>
              </a:rPr>
              <a:t>parameter</a:t>
            </a:r>
          </a:p>
          <a:p>
            <a:pPr marL="452438"/>
            <a:r>
              <a:rPr lang="en-US" sz="2400" dirty="0">
                <a:solidFill>
                  <a:schemeClr val="tx1"/>
                </a:solidFill>
                <a:sym typeface="Arial"/>
                <a:rtl val="0"/>
              </a:rPr>
              <a:t>Plots sepal width vs. sepal length</a:t>
            </a:r>
          </a:p>
          <a:p>
            <a:pPr marL="452438"/>
            <a:r>
              <a:rPr lang="en-US" sz="2400" dirty="0">
                <a:solidFill>
                  <a:schemeClr val="tx1"/>
                </a:solidFill>
                <a:sym typeface="Arial"/>
                <a:rtl val="0"/>
              </a:rPr>
              <a:t>Saves graph as </a:t>
            </a:r>
            <a:r>
              <a:rPr lang="en-US" sz="2400" dirty="0" err="1">
                <a:solidFill>
                  <a:schemeClr val="tx1"/>
                </a:solidFill>
                <a:sym typeface="Arial"/>
                <a:rtl val="0"/>
              </a:rPr>
              <a:t>IrisData.png</a:t>
            </a:r>
            <a:endParaRPr lang="en-US" sz="2400" dirty="0">
              <a:solidFill>
                <a:schemeClr val="tx1"/>
              </a:solidFill>
              <a:sym typeface="Arial"/>
              <a:rtl val="0"/>
            </a:endParaRPr>
          </a:p>
          <a:p>
            <a:pPr marL="452438"/>
            <a:endParaRPr lang="en-US" sz="2400" dirty="0">
              <a:solidFill>
                <a:schemeClr val="tx1"/>
              </a:solidFill>
              <a:sym typeface="Arial"/>
              <a:rtl val="0"/>
            </a:endParaRPr>
          </a:p>
          <a:p>
            <a:pPr marL="452438"/>
            <a:endParaRPr lang="en-US" sz="2400" dirty="0">
              <a:solidFill>
                <a:schemeClr val="tx1"/>
              </a:solidFill>
              <a:sym typeface="Arial"/>
              <a:rtl val="0"/>
            </a:endParaRPr>
          </a:p>
          <a:p>
            <a:pPr marL="452438"/>
            <a:endParaRPr lang="en-US" sz="2400" dirty="0">
              <a:solidFill>
                <a:schemeClr val="tx1"/>
              </a:solidFill>
              <a:sym typeface="Arial"/>
              <a:rtl val="0"/>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pic>
        <p:nvPicPr>
          <p:cNvPr id="3" name="Picture 2" descr="A graph with different colored dots&#10;&#10;Description automatically generated">
            <a:extLst>
              <a:ext uri="{FF2B5EF4-FFF2-40B4-BE49-F238E27FC236}">
                <a16:creationId xmlns:a16="http://schemas.microsoft.com/office/drawing/2014/main" id="{508FE4F0-4D73-FE88-99BD-13CACEF16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124200"/>
            <a:ext cx="4876800" cy="3413760"/>
          </a:xfrm>
          <a:prstGeom prst="rect">
            <a:avLst/>
          </a:prstGeom>
        </p:spPr>
      </p:pic>
    </p:spTree>
    <p:extLst>
      <p:ext uri="{BB962C8B-B14F-4D97-AF65-F5344CB8AC3E}">
        <p14:creationId xmlns:p14="http://schemas.microsoft.com/office/powerpoint/2010/main" val="11393159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Overview</a:t>
            </a:r>
          </a:p>
          <a:p>
            <a:pPr marL="452438"/>
            <a:r>
              <a:rPr lang="en-US" sz="2400" dirty="0">
                <a:solidFill>
                  <a:schemeClr val="tx1"/>
                </a:solidFill>
                <a:sym typeface="Arial"/>
                <a:rtl val="0"/>
              </a:rPr>
              <a:t>Basics of a </a:t>
            </a:r>
            <a:r>
              <a:rPr lang="en-US" sz="2400" dirty="0" err="1">
                <a:solidFill>
                  <a:schemeClr val="tx1"/>
                </a:solidFill>
                <a:sym typeface="Arial"/>
                <a:rtl val="0"/>
              </a:rPr>
              <a:t>Slurm</a:t>
            </a:r>
            <a:r>
              <a:rPr lang="en-US" sz="2400" dirty="0">
                <a:solidFill>
                  <a:schemeClr val="tx1"/>
                </a:solidFill>
                <a:sym typeface="Arial"/>
                <a:rtl val="0"/>
              </a:rPr>
              <a:t> Script</a:t>
            </a:r>
          </a:p>
          <a:p>
            <a:pPr marL="452438"/>
            <a:r>
              <a:rPr lang="en-US" sz="2400" dirty="0">
                <a:solidFill>
                  <a:schemeClr val="tx1"/>
                </a:solidFill>
                <a:sym typeface="Arial"/>
                <a:rtl val="0"/>
              </a:rPr>
              <a:t>Getting Started</a:t>
            </a:r>
          </a:p>
          <a:p>
            <a:pPr marL="452438"/>
            <a:r>
              <a:rPr lang="en-US" sz="2400" dirty="0">
                <a:solidFill>
                  <a:schemeClr val="tx1"/>
                </a:solidFill>
                <a:sym typeface="Arial"/>
                <a:rtl val="0"/>
              </a:rPr>
              <a:t>Example Dataset</a:t>
            </a:r>
          </a:p>
          <a:p>
            <a:pPr marL="452438"/>
            <a:r>
              <a:rPr lang="en-US" sz="2400" dirty="0">
                <a:solidFill>
                  <a:schemeClr val="accent2"/>
                </a:solidFill>
                <a:sym typeface="Arial"/>
                <a:rtl val="0"/>
              </a:rPr>
              <a:t>Hands On: Batch Scripting</a:t>
            </a:r>
          </a:p>
          <a:p>
            <a:pPr marL="852488" lvl="1"/>
            <a:r>
              <a:rPr lang="en-US" sz="2000" dirty="0">
                <a:solidFill>
                  <a:schemeClr val="tx1"/>
                </a:solidFill>
                <a:sym typeface="Arial"/>
                <a:rtl val="0"/>
              </a:rPr>
              <a:t>#1: Submitting to </a:t>
            </a:r>
            <a:r>
              <a:rPr lang="en-US" sz="2000" dirty="0" err="1">
                <a:solidFill>
                  <a:schemeClr val="tx1"/>
                </a:solidFill>
                <a:sym typeface="Arial"/>
                <a:rtl val="0"/>
              </a:rPr>
              <a:t>Notchpeak</a:t>
            </a:r>
            <a:r>
              <a:rPr lang="en-US" sz="2000" dirty="0">
                <a:solidFill>
                  <a:schemeClr val="tx1"/>
                </a:solidFill>
                <a:sym typeface="Arial"/>
                <a:rtl val="0"/>
              </a:rPr>
              <a:t> Cluster</a:t>
            </a:r>
          </a:p>
          <a:p>
            <a:pPr marL="852488" lvl="1"/>
            <a:r>
              <a:rPr lang="en-US" sz="2000" dirty="0">
                <a:solidFill>
                  <a:schemeClr val="tx1"/>
                </a:solidFill>
                <a:sym typeface="Arial"/>
                <a:rtl val="0"/>
              </a:rPr>
              <a:t>#2: Submitting to Owner Nodes</a:t>
            </a:r>
          </a:p>
          <a:p>
            <a:pPr marL="452438"/>
            <a:r>
              <a:rPr lang="en-US" sz="2400" dirty="0">
                <a:solidFill>
                  <a:schemeClr val="tx1"/>
                </a:solidFill>
                <a:sym typeface="Arial"/>
                <a:rtl val="0"/>
              </a:rPr>
              <a:t>Hands On #3: Start an Interactive Job</a:t>
            </a:r>
          </a:p>
          <a:p>
            <a:pPr marL="452438"/>
            <a:r>
              <a:rPr lang="en-US" sz="2400" dirty="0">
                <a:solidFill>
                  <a:schemeClr val="tx1"/>
                </a:solidFill>
                <a:sym typeface="Arial"/>
                <a:rtl val="0"/>
              </a:rPr>
              <a:t>Hands On #4: Open OnDemand’s Job Composer</a:t>
            </a:r>
          </a:p>
        </p:txBody>
      </p:sp>
    </p:spTree>
    <p:extLst>
      <p:ext uri="{BB962C8B-B14F-4D97-AF65-F5344CB8AC3E}">
        <p14:creationId xmlns:p14="http://schemas.microsoft.com/office/powerpoint/2010/main" val="3922678708"/>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r>
              <a:rPr lang="en-US" sz="3800" b="1" dirty="0">
                <a:solidFill>
                  <a:srgbClr val="990000"/>
                </a:solidFill>
                <a:latin typeface="Arial (Body)"/>
              </a:rPr>
              <a:t>?</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9296400" cy="4572000"/>
          </a:xfrm>
        </p:spPr>
        <p:txBody>
          <a:bodyPr/>
          <a:lstStyle/>
          <a:p>
            <a:pPr>
              <a:lnSpc>
                <a:spcPct val="150000"/>
              </a:lnSpc>
            </a:pPr>
            <a:r>
              <a:rPr lang="en-US" sz="2400" dirty="0">
                <a:solidFill>
                  <a:schemeClr val="tx1"/>
                </a:solidFill>
              </a:rPr>
              <a:t>Formerly known as </a:t>
            </a:r>
            <a:r>
              <a:rPr lang="en-US" sz="2400" b="1" i="1" dirty="0">
                <a:solidFill>
                  <a:schemeClr val="tx1"/>
                </a:solidFill>
              </a:rPr>
              <a:t>S</a:t>
            </a:r>
            <a:r>
              <a:rPr lang="en-US" sz="2400" dirty="0">
                <a:solidFill>
                  <a:schemeClr val="tx1"/>
                </a:solidFill>
              </a:rPr>
              <a:t>imple </a:t>
            </a:r>
            <a:r>
              <a:rPr lang="en-US" sz="2400" b="1" i="1" dirty="0">
                <a:solidFill>
                  <a:schemeClr val="tx1"/>
                </a:solidFill>
              </a:rPr>
              <a:t>L</a:t>
            </a:r>
            <a:r>
              <a:rPr lang="en-US" sz="2400" dirty="0">
                <a:solidFill>
                  <a:schemeClr val="tx1"/>
                </a:solidFill>
              </a:rPr>
              <a:t>inux </a:t>
            </a:r>
            <a:r>
              <a:rPr lang="en-US" sz="2400" b="1" i="1" dirty="0">
                <a:solidFill>
                  <a:schemeClr val="tx1"/>
                </a:solidFill>
              </a:rPr>
              <a:t>U</a:t>
            </a:r>
            <a:r>
              <a:rPr lang="en-US" sz="2400" dirty="0">
                <a:solidFill>
                  <a:schemeClr val="tx1"/>
                </a:solidFill>
              </a:rPr>
              <a:t>tility for </a:t>
            </a:r>
            <a:r>
              <a:rPr lang="en-US" sz="2400" b="1" i="1" dirty="0">
                <a:solidFill>
                  <a:schemeClr val="tx1"/>
                </a:solidFill>
              </a:rPr>
              <a:t>R</a:t>
            </a:r>
            <a:r>
              <a:rPr lang="en-US" sz="2400" dirty="0">
                <a:solidFill>
                  <a:schemeClr val="tx1"/>
                </a:solidFill>
              </a:rPr>
              <a:t>esource </a:t>
            </a:r>
            <a:r>
              <a:rPr lang="en-US" sz="2400" b="1" i="1" dirty="0">
                <a:solidFill>
                  <a:schemeClr val="tx1"/>
                </a:solidFill>
              </a:rPr>
              <a:t>M</a:t>
            </a:r>
            <a:r>
              <a:rPr lang="en-US" sz="2400" dirty="0">
                <a:solidFill>
                  <a:schemeClr val="tx1"/>
                </a:solidFill>
              </a:rPr>
              <a:t>anagement</a:t>
            </a:r>
          </a:p>
          <a:p>
            <a:pPr>
              <a:lnSpc>
                <a:spcPct val="150000"/>
              </a:lnSpc>
            </a:pPr>
            <a:r>
              <a:rPr lang="en-US" sz="2400" dirty="0">
                <a:solidFill>
                  <a:schemeClr val="tx1"/>
                </a:solidFill>
              </a:rPr>
              <a:t>Open-source workload manager for supercomputers/clusters</a:t>
            </a:r>
          </a:p>
          <a:p>
            <a:pPr lvl="1">
              <a:lnSpc>
                <a:spcPct val="150000"/>
              </a:lnSpc>
            </a:pPr>
            <a:r>
              <a:rPr lang="en-US" sz="2000" dirty="0">
                <a:solidFill>
                  <a:schemeClr val="tx1"/>
                </a:solidFill>
              </a:rPr>
              <a:t>Manage resources (nodes/cores/memory/interconnect/</a:t>
            </a:r>
            <a:r>
              <a:rPr lang="en-US" sz="2000" dirty="0" err="1">
                <a:solidFill>
                  <a:schemeClr val="tx1"/>
                </a:solidFill>
              </a:rPr>
              <a:t>gpus</a:t>
            </a:r>
            <a:r>
              <a:rPr lang="en-US" sz="2000" dirty="0">
                <a:solidFill>
                  <a:schemeClr val="tx1"/>
                </a:solidFill>
              </a:rPr>
              <a:t>)</a:t>
            </a:r>
          </a:p>
          <a:p>
            <a:pPr lvl="1">
              <a:lnSpc>
                <a:spcPct val="150000"/>
              </a:lnSpc>
            </a:pPr>
            <a:r>
              <a:rPr lang="en-US" sz="2000" dirty="0">
                <a:solidFill>
                  <a:schemeClr val="tx1"/>
                </a:solidFill>
              </a:rPr>
              <a:t>Schedule jobs (queueing/prioritization)</a:t>
            </a:r>
          </a:p>
          <a:p>
            <a:pPr>
              <a:lnSpc>
                <a:spcPct val="150000"/>
              </a:lnSpc>
            </a:pPr>
            <a:r>
              <a:rPr lang="en-US" sz="2400" dirty="0">
                <a:solidFill>
                  <a:schemeClr val="tx1"/>
                </a:solidFill>
              </a:rPr>
              <a:t>Used by 60% of the TOP500 supercomputers</a:t>
            </a:r>
            <a:r>
              <a:rPr lang="en-US" sz="2400" baseline="30000" dirty="0">
                <a:solidFill>
                  <a:schemeClr val="tx1"/>
                </a:solidFill>
              </a:rPr>
              <a:t>1</a:t>
            </a:r>
          </a:p>
          <a:p>
            <a:pPr>
              <a:lnSpc>
                <a:spcPct val="150000"/>
              </a:lnSpc>
            </a:pPr>
            <a:r>
              <a:rPr lang="en-US" sz="2400" dirty="0">
                <a:solidFill>
                  <a:schemeClr val="tx1"/>
                </a:solidFill>
              </a:rPr>
              <a:t>Fun fact: development team based in Lehi, UT</a:t>
            </a:r>
          </a:p>
          <a:p>
            <a:pPr marL="0" indent="0">
              <a:buNone/>
            </a:pPr>
            <a:endParaRPr lang="en-US" sz="1400" dirty="0">
              <a:solidFill>
                <a:schemeClr val="tx1"/>
              </a:solidFill>
            </a:endParaRPr>
          </a:p>
          <a:p>
            <a:pPr marL="0" indent="0">
              <a:buNone/>
            </a:pPr>
            <a:r>
              <a:rPr lang="en-US" sz="1400" dirty="0">
                <a:solidFill>
                  <a:schemeClr val="tx1"/>
                </a:solidFill>
              </a:rPr>
              <a:t>[1] </a:t>
            </a:r>
            <a:r>
              <a:rPr lang="en-US" sz="1400" dirty="0">
                <a:solidFill>
                  <a:schemeClr val="tx1"/>
                </a:solidFill>
                <a:hlinkClick r:id="rId3">
                  <a:extLst>
                    <a:ext uri="{A12FA001-AC4F-418D-AE19-62706E023703}">
                      <ahyp:hlinkClr xmlns:ahyp="http://schemas.microsoft.com/office/drawing/2018/hyperlinkcolor" val="tx"/>
                    </a:ext>
                  </a:extLst>
                </a:hlinkClick>
              </a:rPr>
              <a:t>https://en.wikipedia.org/wiki/Slurm_Workload_Manager</a:t>
            </a:r>
            <a:r>
              <a:rPr lang="en-US" sz="1400" dirty="0">
                <a:solidFill>
                  <a:schemeClr val="tx1"/>
                </a:solidFill>
              </a:rPr>
              <a:t> </a:t>
            </a:r>
            <a:r>
              <a:rPr lang="en-US" sz="1100" dirty="0">
                <a:solidFill>
                  <a:schemeClr val="tx1"/>
                </a:solidFill>
              </a:rPr>
              <a:t>(2023 Jun)</a:t>
            </a:r>
          </a:p>
          <a:p>
            <a:pPr marL="0" indent="0">
              <a:buNone/>
            </a:pPr>
            <a:endParaRPr lang="en-US" sz="2400" dirty="0">
              <a:solidFill>
                <a:schemeClr val="tx1"/>
              </a:solidFill>
            </a:endParaRPr>
          </a:p>
        </p:txBody>
      </p:sp>
      <p:pic>
        <p:nvPicPr>
          <p:cNvPr id="1026" name="Picture 2">
            <a:extLst>
              <a:ext uri="{FF2B5EF4-FFF2-40B4-BE49-F238E27FC236}">
                <a16:creationId xmlns:a16="http://schemas.microsoft.com/office/drawing/2014/main" id="{8DA325BB-C238-BA4B-4071-522019FFF2B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263229"/>
            <a:ext cx="2007235" cy="183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69901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Overview</a:t>
            </a:r>
          </a:p>
          <a:p>
            <a:pPr marL="452438"/>
            <a:r>
              <a:rPr lang="en-US" sz="2400" dirty="0">
                <a:solidFill>
                  <a:schemeClr val="tx1"/>
                </a:solidFill>
                <a:sym typeface="Arial"/>
                <a:rtl val="0"/>
              </a:rPr>
              <a:t>Basics of a </a:t>
            </a:r>
            <a:r>
              <a:rPr lang="en-US" sz="2400" dirty="0" err="1">
                <a:solidFill>
                  <a:schemeClr val="tx1"/>
                </a:solidFill>
                <a:sym typeface="Arial"/>
                <a:rtl val="0"/>
              </a:rPr>
              <a:t>Slurm</a:t>
            </a:r>
            <a:r>
              <a:rPr lang="en-US" sz="2400" dirty="0">
                <a:solidFill>
                  <a:schemeClr val="tx1"/>
                </a:solidFill>
                <a:sym typeface="Arial"/>
                <a:rtl val="0"/>
              </a:rPr>
              <a:t> Script</a:t>
            </a:r>
          </a:p>
          <a:p>
            <a:pPr marL="452438"/>
            <a:r>
              <a:rPr lang="en-US" sz="2400" dirty="0">
                <a:solidFill>
                  <a:schemeClr val="tx1"/>
                </a:solidFill>
                <a:sym typeface="Arial"/>
                <a:rtl val="0"/>
              </a:rPr>
              <a:t>Getting Started</a:t>
            </a:r>
          </a:p>
          <a:p>
            <a:pPr marL="452438"/>
            <a:r>
              <a:rPr lang="en-US" sz="2400" dirty="0">
                <a:solidFill>
                  <a:schemeClr val="tx1"/>
                </a:solidFill>
                <a:sym typeface="Arial"/>
                <a:rtl val="0"/>
              </a:rPr>
              <a:t>Example Dataset</a:t>
            </a:r>
          </a:p>
          <a:p>
            <a:pPr marL="452438"/>
            <a:r>
              <a:rPr lang="en-US" sz="2400" dirty="0">
                <a:solidFill>
                  <a:schemeClr val="accent2"/>
                </a:solidFill>
                <a:sym typeface="Arial"/>
                <a:rtl val="0"/>
              </a:rPr>
              <a:t>Hands On: Batch Scripting</a:t>
            </a:r>
          </a:p>
          <a:p>
            <a:pPr marL="852488" lvl="1"/>
            <a:r>
              <a:rPr lang="en-US" sz="2000" dirty="0">
                <a:solidFill>
                  <a:schemeClr val="accent2"/>
                </a:solidFill>
                <a:sym typeface="Arial"/>
                <a:rtl val="0"/>
              </a:rPr>
              <a:t>#1: Submitting to </a:t>
            </a:r>
            <a:r>
              <a:rPr lang="en-US" sz="2000" dirty="0" err="1">
                <a:solidFill>
                  <a:schemeClr val="accent2"/>
                </a:solidFill>
                <a:sym typeface="Arial"/>
                <a:rtl val="0"/>
              </a:rPr>
              <a:t>Notchpeak</a:t>
            </a:r>
            <a:r>
              <a:rPr lang="en-US" sz="2000" dirty="0">
                <a:solidFill>
                  <a:schemeClr val="accent2"/>
                </a:solidFill>
                <a:sym typeface="Arial"/>
                <a:rtl val="0"/>
              </a:rPr>
              <a:t> Cluster</a:t>
            </a:r>
          </a:p>
          <a:p>
            <a:pPr marL="852488" lvl="1"/>
            <a:r>
              <a:rPr lang="en-US" sz="2000" dirty="0">
                <a:solidFill>
                  <a:schemeClr val="tx1"/>
                </a:solidFill>
                <a:sym typeface="Arial"/>
                <a:rtl val="0"/>
              </a:rPr>
              <a:t>#2: Submitting to Owner Nodes</a:t>
            </a:r>
          </a:p>
          <a:p>
            <a:pPr marL="452438"/>
            <a:r>
              <a:rPr lang="en-US" sz="2400" dirty="0">
                <a:solidFill>
                  <a:schemeClr val="tx1"/>
                </a:solidFill>
                <a:sym typeface="Arial"/>
                <a:rtl val="0"/>
              </a:rPr>
              <a:t>Hands On #3: Start an Interactive Job</a:t>
            </a:r>
          </a:p>
          <a:p>
            <a:pPr marL="452438"/>
            <a:r>
              <a:rPr lang="en-US" sz="2400" dirty="0">
                <a:solidFill>
                  <a:schemeClr val="tx1"/>
                </a:solidFill>
                <a:sym typeface="Arial"/>
                <a:rtl val="0"/>
              </a:rPr>
              <a:t>Hands On #4: Open OnDemand’s Job Composer</a:t>
            </a:r>
          </a:p>
        </p:txBody>
      </p:sp>
    </p:spTree>
    <p:extLst>
      <p:ext uri="{BB962C8B-B14F-4D97-AF65-F5344CB8AC3E}">
        <p14:creationId xmlns:p14="http://schemas.microsoft.com/office/powerpoint/2010/main" val="1362420291"/>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Hands On #1: Batch Scripting</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Goal: Write a </a:t>
            </a:r>
            <a:r>
              <a:rPr lang="en-US" sz="2400" dirty="0" err="1">
                <a:solidFill>
                  <a:schemeClr val="tx1"/>
                </a:solidFill>
                <a:sym typeface="Arial"/>
                <a:rtl val="0"/>
              </a:rPr>
              <a:t>Slurm</a:t>
            </a:r>
            <a:r>
              <a:rPr lang="en-US" sz="2400" dirty="0">
                <a:solidFill>
                  <a:schemeClr val="tx1"/>
                </a:solidFill>
                <a:sym typeface="Arial"/>
                <a:rtl val="0"/>
              </a:rPr>
              <a:t> script that will </a:t>
            </a:r>
            <a:r>
              <a:rPr lang="en-US" sz="2400" b="1" dirty="0">
                <a:solidFill>
                  <a:schemeClr val="tx1"/>
                </a:solidFill>
                <a:sym typeface="Arial"/>
                <a:rtl val="0"/>
              </a:rPr>
              <a:t>copy</a:t>
            </a:r>
            <a:r>
              <a:rPr lang="en-US" sz="2400" dirty="0">
                <a:solidFill>
                  <a:schemeClr val="tx1"/>
                </a:solidFill>
                <a:sym typeface="Arial"/>
                <a:rtl val="0"/>
              </a:rPr>
              <a:t> the input data and R script over to a </a:t>
            </a:r>
            <a:r>
              <a:rPr lang="en-US" sz="2400" b="1" dirty="0">
                <a:solidFill>
                  <a:schemeClr val="tx1"/>
                </a:solidFill>
                <a:sym typeface="Arial"/>
                <a:rtl val="0"/>
              </a:rPr>
              <a:t>scratch directory</a:t>
            </a:r>
            <a:r>
              <a:rPr lang="en-US" sz="2400" dirty="0">
                <a:solidFill>
                  <a:schemeClr val="tx1"/>
                </a:solidFill>
                <a:sym typeface="Arial"/>
                <a:rtl val="0"/>
              </a:rPr>
              <a:t> and run the </a:t>
            </a:r>
            <a:r>
              <a:rPr lang="en-US" sz="2400" b="1" dirty="0">
                <a:solidFill>
                  <a:schemeClr val="tx1"/>
                </a:solidFill>
                <a:sym typeface="Arial"/>
                <a:rtl val="0"/>
              </a:rPr>
              <a:t>R script</a:t>
            </a:r>
            <a:r>
              <a:rPr lang="en-US" sz="2400" dirty="0">
                <a:solidFill>
                  <a:schemeClr val="tx1"/>
                </a:solidFill>
                <a:sym typeface="Arial"/>
                <a:rtl val="0"/>
              </a:rPr>
              <a:t>, meeting the following requirements:</a:t>
            </a:r>
          </a:p>
          <a:p>
            <a:pPr marL="852488" lvl="1"/>
            <a:r>
              <a:rPr lang="en-US" sz="2000" dirty="0">
                <a:solidFill>
                  <a:schemeClr val="tx1"/>
                </a:solidFill>
                <a:sym typeface="Arial"/>
                <a:rtl val="0"/>
              </a:rPr>
              <a:t>Submit to </a:t>
            </a:r>
            <a:r>
              <a:rPr lang="en-US" sz="2000" b="1" dirty="0" err="1">
                <a:solidFill>
                  <a:schemeClr val="tx1"/>
                </a:solidFill>
                <a:sym typeface="Arial"/>
                <a:rtl val="0"/>
              </a:rPr>
              <a:t>Notchpeak’s</a:t>
            </a:r>
            <a:r>
              <a:rPr lang="en-US" sz="2000" b="1" dirty="0">
                <a:solidFill>
                  <a:schemeClr val="tx1"/>
                </a:solidFill>
                <a:sym typeface="Arial"/>
                <a:rtl val="0"/>
              </a:rPr>
              <a:t> shared-short partition</a:t>
            </a:r>
          </a:p>
          <a:p>
            <a:pPr marL="852488" lvl="1"/>
            <a:r>
              <a:rPr lang="en-US" sz="2000" dirty="0">
                <a:solidFill>
                  <a:schemeClr val="tx1"/>
                </a:solidFill>
                <a:sym typeface="Arial"/>
                <a:rtl val="0"/>
              </a:rPr>
              <a:t>Request </a:t>
            </a:r>
            <a:r>
              <a:rPr lang="en-US" sz="2000" b="1" dirty="0">
                <a:solidFill>
                  <a:schemeClr val="tx1"/>
                </a:solidFill>
                <a:sym typeface="Arial"/>
                <a:rtl val="0"/>
              </a:rPr>
              <a:t>1 </a:t>
            </a:r>
            <a:r>
              <a:rPr lang="en-US" sz="2000" dirty="0">
                <a:solidFill>
                  <a:schemeClr val="tx1"/>
                </a:solidFill>
                <a:sym typeface="Arial"/>
                <a:rtl val="0"/>
              </a:rPr>
              <a:t>CPU</a:t>
            </a:r>
          </a:p>
          <a:p>
            <a:pPr marL="852488" lvl="1"/>
            <a:r>
              <a:rPr lang="en-US" sz="2000" dirty="0">
                <a:solidFill>
                  <a:schemeClr val="tx1"/>
                </a:solidFill>
                <a:sym typeface="Arial"/>
                <a:rtl val="0"/>
              </a:rPr>
              <a:t>Requests </a:t>
            </a:r>
            <a:r>
              <a:rPr lang="en-US" sz="2000" b="1" dirty="0">
                <a:solidFill>
                  <a:schemeClr val="tx1"/>
                </a:solidFill>
                <a:sym typeface="Arial"/>
                <a:rtl val="0"/>
              </a:rPr>
              <a:t>25GB</a:t>
            </a:r>
            <a:r>
              <a:rPr lang="en-US" sz="2000" dirty="0">
                <a:solidFill>
                  <a:schemeClr val="tx1"/>
                </a:solidFill>
                <a:sym typeface="Arial"/>
                <a:rtl val="0"/>
              </a:rPr>
              <a:t> of memory</a:t>
            </a:r>
          </a:p>
          <a:p>
            <a:pPr marL="852488" lvl="1"/>
            <a:r>
              <a:rPr lang="en-US" sz="2000" dirty="0">
                <a:solidFill>
                  <a:schemeClr val="tx1"/>
                </a:solidFill>
                <a:sym typeface="Arial"/>
                <a:rtl val="0"/>
              </a:rPr>
              <a:t>Runs for </a:t>
            </a:r>
            <a:r>
              <a:rPr lang="en-US" sz="2000" b="1" dirty="0">
                <a:solidFill>
                  <a:schemeClr val="tx1"/>
                </a:solidFill>
                <a:sym typeface="Arial"/>
                <a:rtl val="0"/>
              </a:rPr>
              <a:t>5 minutes</a:t>
            </a:r>
          </a:p>
          <a:p>
            <a:pPr marL="852488" lvl="1"/>
            <a:r>
              <a:rPr lang="en-US" sz="2000" dirty="0">
                <a:solidFill>
                  <a:schemeClr val="tx1"/>
                </a:solidFill>
                <a:sym typeface="Arial"/>
                <a:rtl val="0"/>
              </a:rPr>
              <a:t>Creates </a:t>
            </a:r>
            <a:r>
              <a:rPr lang="en-US" sz="2000" b="1" dirty="0">
                <a:solidFill>
                  <a:schemeClr val="tx1"/>
                </a:solidFill>
                <a:sym typeface="Arial"/>
                <a:rtl val="0"/>
              </a:rPr>
              <a:t>.out and .err </a:t>
            </a:r>
            <a:r>
              <a:rPr lang="en-US" sz="2000" dirty="0">
                <a:solidFill>
                  <a:schemeClr val="tx1"/>
                </a:solidFill>
                <a:sym typeface="Arial"/>
                <a:rtl val="0"/>
              </a:rPr>
              <a:t>files</a:t>
            </a:r>
          </a:p>
          <a:p>
            <a:pPr marL="852488" lvl="1"/>
            <a:endParaRPr lang="en-US" sz="2000" dirty="0">
              <a:solidFill>
                <a:schemeClr val="tx1"/>
              </a:solidFill>
              <a:sym typeface="Arial"/>
              <a:rtl val="0"/>
            </a:endParaRPr>
          </a:p>
          <a:p>
            <a:pPr marL="852488" lvl="1"/>
            <a:endParaRPr lang="en-US" sz="2000" dirty="0">
              <a:solidFill>
                <a:schemeClr val="tx1"/>
              </a:solidFill>
              <a:sym typeface="Arial"/>
              <a:rtl val="0"/>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1973907802"/>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Overview</a:t>
            </a:r>
          </a:p>
          <a:p>
            <a:pPr marL="452438"/>
            <a:r>
              <a:rPr lang="en-US" sz="2400" dirty="0">
                <a:solidFill>
                  <a:schemeClr val="tx1"/>
                </a:solidFill>
                <a:sym typeface="Arial"/>
                <a:rtl val="0"/>
              </a:rPr>
              <a:t>Basics of a </a:t>
            </a:r>
            <a:r>
              <a:rPr lang="en-US" sz="2400" dirty="0" err="1">
                <a:solidFill>
                  <a:schemeClr val="tx1"/>
                </a:solidFill>
                <a:sym typeface="Arial"/>
                <a:rtl val="0"/>
              </a:rPr>
              <a:t>Slurm</a:t>
            </a:r>
            <a:r>
              <a:rPr lang="en-US" sz="2400" dirty="0">
                <a:solidFill>
                  <a:schemeClr val="tx1"/>
                </a:solidFill>
                <a:sym typeface="Arial"/>
                <a:rtl val="0"/>
              </a:rPr>
              <a:t> Script</a:t>
            </a:r>
          </a:p>
          <a:p>
            <a:pPr marL="452438"/>
            <a:r>
              <a:rPr lang="en-US" sz="2400" dirty="0">
                <a:solidFill>
                  <a:schemeClr val="tx1"/>
                </a:solidFill>
                <a:sym typeface="Arial"/>
                <a:rtl val="0"/>
              </a:rPr>
              <a:t>Getting Started</a:t>
            </a:r>
          </a:p>
          <a:p>
            <a:pPr marL="452438"/>
            <a:r>
              <a:rPr lang="en-US" sz="2400" dirty="0">
                <a:solidFill>
                  <a:schemeClr val="tx1"/>
                </a:solidFill>
                <a:sym typeface="Arial"/>
                <a:rtl val="0"/>
              </a:rPr>
              <a:t>Example Dataset</a:t>
            </a:r>
          </a:p>
          <a:p>
            <a:pPr marL="452438"/>
            <a:r>
              <a:rPr lang="en-US" sz="2400" dirty="0">
                <a:solidFill>
                  <a:schemeClr val="accent2"/>
                </a:solidFill>
                <a:sym typeface="Arial"/>
                <a:rtl val="0"/>
              </a:rPr>
              <a:t>Hands On: Batch Scripting</a:t>
            </a:r>
          </a:p>
          <a:p>
            <a:pPr marL="852488" lvl="1"/>
            <a:r>
              <a:rPr lang="en-US" sz="2000" dirty="0">
                <a:solidFill>
                  <a:schemeClr val="tx1"/>
                </a:solidFill>
                <a:sym typeface="Arial"/>
                <a:rtl val="0"/>
              </a:rPr>
              <a:t>#1: Submitting to </a:t>
            </a:r>
            <a:r>
              <a:rPr lang="en-US" sz="2000" dirty="0" err="1">
                <a:solidFill>
                  <a:schemeClr val="tx1"/>
                </a:solidFill>
                <a:sym typeface="Arial"/>
                <a:rtl val="0"/>
              </a:rPr>
              <a:t>Notchpeak</a:t>
            </a:r>
            <a:r>
              <a:rPr lang="en-US" sz="2000" dirty="0">
                <a:solidFill>
                  <a:schemeClr val="tx1"/>
                </a:solidFill>
                <a:sym typeface="Arial"/>
                <a:rtl val="0"/>
              </a:rPr>
              <a:t> Cluster</a:t>
            </a:r>
          </a:p>
          <a:p>
            <a:pPr marL="852488" lvl="1"/>
            <a:r>
              <a:rPr lang="en-US" sz="2000" dirty="0">
                <a:solidFill>
                  <a:schemeClr val="accent2"/>
                </a:solidFill>
                <a:sym typeface="Arial"/>
                <a:rtl val="0"/>
              </a:rPr>
              <a:t>#2: Submitting to Owner Nodes</a:t>
            </a:r>
          </a:p>
          <a:p>
            <a:pPr marL="452438"/>
            <a:r>
              <a:rPr lang="en-US" sz="2400" dirty="0">
                <a:solidFill>
                  <a:schemeClr val="tx1"/>
                </a:solidFill>
                <a:sym typeface="Arial"/>
                <a:rtl val="0"/>
              </a:rPr>
              <a:t>Hands On #3: Start an Interactive Job</a:t>
            </a:r>
          </a:p>
          <a:p>
            <a:pPr marL="452438"/>
            <a:r>
              <a:rPr lang="en-US" sz="2400" dirty="0">
                <a:solidFill>
                  <a:schemeClr val="tx1"/>
                </a:solidFill>
                <a:sym typeface="Arial"/>
                <a:rtl val="0"/>
              </a:rPr>
              <a:t>Hands On #4: Open OnDemand’s Job Composer</a:t>
            </a:r>
          </a:p>
        </p:txBody>
      </p:sp>
    </p:spTree>
    <p:extLst>
      <p:ext uri="{BB962C8B-B14F-4D97-AF65-F5344CB8AC3E}">
        <p14:creationId xmlns:p14="http://schemas.microsoft.com/office/powerpoint/2010/main" val="3430859401"/>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Hands On #2: Batch Scripting</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Goal: Write a </a:t>
            </a:r>
            <a:r>
              <a:rPr lang="en-US" sz="2400" dirty="0" err="1">
                <a:solidFill>
                  <a:schemeClr val="tx1"/>
                </a:solidFill>
                <a:sym typeface="Arial"/>
                <a:rtl val="0"/>
              </a:rPr>
              <a:t>Slurm</a:t>
            </a:r>
            <a:r>
              <a:rPr lang="en-US" sz="2400" dirty="0">
                <a:solidFill>
                  <a:schemeClr val="tx1"/>
                </a:solidFill>
                <a:sym typeface="Arial"/>
                <a:rtl val="0"/>
              </a:rPr>
              <a:t> script that will </a:t>
            </a:r>
            <a:r>
              <a:rPr lang="en-US" sz="2400" b="1" dirty="0">
                <a:solidFill>
                  <a:schemeClr val="tx1"/>
                </a:solidFill>
                <a:sym typeface="Arial"/>
                <a:rtl val="0"/>
              </a:rPr>
              <a:t>copy</a:t>
            </a:r>
            <a:r>
              <a:rPr lang="en-US" sz="2400" dirty="0">
                <a:solidFill>
                  <a:schemeClr val="tx1"/>
                </a:solidFill>
                <a:sym typeface="Arial"/>
                <a:rtl val="0"/>
              </a:rPr>
              <a:t> the input data and R script over to a </a:t>
            </a:r>
            <a:r>
              <a:rPr lang="en-US" sz="2400" b="1" dirty="0">
                <a:solidFill>
                  <a:schemeClr val="tx1"/>
                </a:solidFill>
                <a:sym typeface="Arial"/>
                <a:rtl val="0"/>
              </a:rPr>
              <a:t>scratch directory</a:t>
            </a:r>
            <a:r>
              <a:rPr lang="en-US" sz="2400" dirty="0">
                <a:solidFill>
                  <a:schemeClr val="tx1"/>
                </a:solidFill>
                <a:sym typeface="Arial"/>
                <a:rtl val="0"/>
              </a:rPr>
              <a:t> and run the </a:t>
            </a:r>
            <a:r>
              <a:rPr lang="en-US" sz="2400" b="1" dirty="0">
                <a:solidFill>
                  <a:schemeClr val="tx1"/>
                </a:solidFill>
                <a:sym typeface="Arial"/>
                <a:rtl val="0"/>
              </a:rPr>
              <a:t>R script</a:t>
            </a:r>
            <a:r>
              <a:rPr lang="en-US" sz="2400" dirty="0">
                <a:solidFill>
                  <a:schemeClr val="tx1"/>
                </a:solidFill>
                <a:sym typeface="Arial"/>
                <a:rtl val="0"/>
              </a:rPr>
              <a:t>, meeting the following requirements:</a:t>
            </a:r>
          </a:p>
          <a:p>
            <a:pPr marL="852488" lvl="1"/>
            <a:r>
              <a:rPr lang="en-US" sz="2000" dirty="0">
                <a:solidFill>
                  <a:schemeClr val="tx1"/>
                </a:solidFill>
                <a:sym typeface="Arial"/>
                <a:rtl val="0"/>
              </a:rPr>
              <a:t>Submit to </a:t>
            </a:r>
            <a:r>
              <a:rPr lang="en-US" sz="2000" b="1" dirty="0">
                <a:solidFill>
                  <a:schemeClr val="tx1"/>
                </a:solidFill>
                <a:sym typeface="Arial"/>
                <a:rtl val="0"/>
              </a:rPr>
              <a:t>owner nodes </a:t>
            </a:r>
            <a:r>
              <a:rPr lang="en-US" sz="2000" dirty="0">
                <a:solidFill>
                  <a:schemeClr val="tx1"/>
                </a:solidFill>
                <a:sym typeface="Arial"/>
                <a:rtl val="0"/>
              </a:rPr>
              <a:t>on </a:t>
            </a:r>
            <a:r>
              <a:rPr lang="en-US" sz="2000" dirty="0" err="1">
                <a:solidFill>
                  <a:schemeClr val="tx1"/>
                </a:solidFill>
                <a:sym typeface="Arial"/>
                <a:rtl val="0"/>
              </a:rPr>
              <a:t>Notchpeak</a:t>
            </a:r>
            <a:endParaRPr lang="en-US" sz="2000" dirty="0">
              <a:solidFill>
                <a:schemeClr val="tx1"/>
              </a:solidFill>
              <a:sym typeface="Arial"/>
              <a:rtl val="0"/>
            </a:endParaRPr>
          </a:p>
          <a:p>
            <a:pPr marL="852488" lvl="1"/>
            <a:r>
              <a:rPr lang="en-US" sz="2000" dirty="0">
                <a:solidFill>
                  <a:schemeClr val="tx1"/>
                </a:solidFill>
                <a:sym typeface="Arial"/>
                <a:rtl val="0"/>
              </a:rPr>
              <a:t>Request </a:t>
            </a:r>
            <a:r>
              <a:rPr lang="en-US" sz="2000" b="1" dirty="0">
                <a:solidFill>
                  <a:schemeClr val="tx1"/>
                </a:solidFill>
                <a:sym typeface="Arial"/>
                <a:rtl val="0"/>
              </a:rPr>
              <a:t>1 CPU</a:t>
            </a:r>
          </a:p>
          <a:p>
            <a:pPr marL="852488" lvl="1"/>
            <a:r>
              <a:rPr lang="en-US" sz="2000" dirty="0">
                <a:solidFill>
                  <a:schemeClr val="tx1"/>
                </a:solidFill>
                <a:sym typeface="Arial"/>
                <a:rtl val="0"/>
              </a:rPr>
              <a:t>Requests </a:t>
            </a:r>
            <a:r>
              <a:rPr lang="en-US" sz="2000" b="1" dirty="0">
                <a:solidFill>
                  <a:schemeClr val="tx1"/>
                </a:solidFill>
                <a:sym typeface="Arial"/>
                <a:rtl val="0"/>
              </a:rPr>
              <a:t>25GB</a:t>
            </a:r>
            <a:r>
              <a:rPr lang="en-US" sz="2000" dirty="0">
                <a:solidFill>
                  <a:schemeClr val="tx1"/>
                </a:solidFill>
                <a:sym typeface="Arial"/>
                <a:rtl val="0"/>
              </a:rPr>
              <a:t> of memory</a:t>
            </a:r>
          </a:p>
          <a:p>
            <a:pPr marL="852488" lvl="1"/>
            <a:r>
              <a:rPr lang="en-US" sz="2000" dirty="0">
                <a:solidFill>
                  <a:schemeClr val="tx1"/>
                </a:solidFill>
                <a:sym typeface="Arial"/>
                <a:rtl val="0"/>
              </a:rPr>
              <a:t>Runs for </a:t>
            </a:r>
            <a:r>
              <a:rPr lang="en-US" sz="2000" b="1" dirty="0">
                <a:solidFill>
                  <a:schemeClr val="tx1"/>
                </a:solidFill>
                <a:sym typeface="Arial"/>
                <a:rtl val="0"/>
              </a:rPr>
              <a:t>5 minutes</a:t>
            </a:r>
          </a:p>
          <a:p>
            <a:pPr marL="852488" lvl="1"/>
            <a:r>
              <a:rPr lang="en-US" sz="2000" dirty="0">
                <a:solidFill>
                  <a:schemeClr val="tx1"/>
                </a:solidFill>
                <a:sym typeface="Arial"/>
                <a:rtl val="0"/>
              </a:rPr>
              <a:t>Creates .</a:t>
            </a:r>
            <a:r>
              <a:rPr lang="en-US" sz="2000" b="1" dirty="0">
                <a:solidFill>
                  <a:schemeClr val="tx1"/>
                </a:solidFill>
                <a:sym typeface="Arial"/>
                <a:rtl val="0"/>
              </a:rPr>
              <a:t>out and .err </a:t>
            </a:r>
            <a:r>
              <a:rPr lang="en-US" sz="2000" dirty="0">
                <a:solidFill>
                  <a:schemeClr val="tx1"/>
                </a:solidFill>
                <a:sym typeface="Arial"/>
                <a:rtl val="0"/>
              </a:rPr>
              <a:t>files</a:t>
            </a:r>
          </a:p>
          <a:p>
            <a:pPr marL="852488" lvl="1"/>
            <a:endParaRPr lang="en-US" sz="2000" dirty="0">
              <a:solidFill>
                <a:schemeClr val="tx1"/>
              </a:solidFill>
              <a:sym typeface="Arial"/>
              <a:rtl val="0"/>
            </a:endParaRPr>
          </a:p>
          <a:p>
            <a:pPr marL="852488" lvl="1"/>
            <a:endParaRPr lang="en-US" sz="2000" dirty="0">
              <a:solidFill>
                <a:schemeClr val="tx1"/>
              </a:solidFill>
              <a:sym typeface="Arial"/>
              <a:rtl val="0"/>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2723674198"/>
      </p:ext>
    </p:extLst>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Hands On #2: Batch Scripting</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Goal: Write a </a:t>
            </a:r>
            <a:r>
              <a:rPr lang="en-US" sz="2400" dirty="0" err="1">
                <a:solidFill>
                  <a:schemeClr val="tx1"/>
                </a:solidFill>
                <a:sym typeface="Arial"/>
                <a:rtl val="0"/>
              </a:rPr>
              <a:t>Slurm</a:t>
            </a:r>
            <a:r>
              <a:rPr lang="en-US" sz="2400" dirty="0">
                <a:solidFill>
                  <a:schemeClr val="tx1"/>
                </a:solidFill>
                <a:sym typeface="Arial"/>
                <a:rtl val="0"/>
              </a:rPr>
              <a:t> script that will </a:t>
            </a:r>
            <a:r>
              <a:rPr lang="en-US" sz="2400" b="1" dirty="0">
                <a:solidFill>
                  <a:schemeClr val="tx1"/>
                </a:solidFill>
                <a:sym typeface="Arial"/>
                <a:rtl val="0"/>
              </a:rPr>
              <a:t>copy</a:t>
            </a:r>
            <a:r>
              <a:rPr lang="en-US" sz="2400" dirty="0">
                <a:solidFill>
                  <a:schemeClr val="tx1"/>
                </a:solidFill>
                <a:sym typeface="Arial"/>
                <a:rtl val="0"/>
              </a:rPr>
              <a:t> the input data and R script over to a </a:t>
            </a:r>
            <a:r>
              <a:rPr lang="en-US" sz="2400" b="1" dirty="0">
                <a:solidFill>
                  <a:schemeClr val="tx1"/>
                </a:solidFill>
                <a:sym typeface="Arial"/>
                <a:rtl val="0"/>
              </a:rPr>
              <a:t>scratch directory</a:t>
            </a:r>
            <a:r>
              <a:rPr lang="en-US" sz="2400" dirty="0">
                <a:solidFill>
                  <a:schemeClr val="tx1"/>
                </a:solidFill>
                <a:sym typeface="Arial"/>
                <a:rtl val="0"/>
              </a:rPr>
              <a:t> and run the </a:t>
            </a:r>
            <a:r>
              <a:rPr lang="en-US" sz="2400" b="1" dirty="0">
                <a:solidFill>
                  <a:schemeClr val="tx1"/>
                </a:solidFill>
                <a:sym typeface="Arial"/>
                <a:rtl val="0"/>
              </a:rPr>
              <a:t>R script</a:t>
            </a:r>
            <a:r>
              <a:rPr lang="en-US" sz="2400" dirty="0">
                <a:solidFill>
                  <a:schemeClr val="tx1"/>
                </a:solidFill>
                <a:sym typeface="Arial"/>
                <a:rtl val="0"/>
              </a:rPr>
              <a:t>, meeting the following requirements:</a:t>
            </a:r>
          </a:p>
          <a:p>
            <a:pPr marL="852488" lvl="1"/>
            <a:r>
              <a:rPr lang="en-US" sz="2000" dirty="0">
                <a:solidFill>
                  <a:schemeClr val="tx1"/>
                </a:solidFill>
                <a:sym typeface="Arial"/>
                <a:rtl val="0"/>
              </a:rPr>
              <a:t>Submit to </a:t>
            </a:r>
            <a:r>
              <a:rPr lang="en-US" sz="2000" b="1" u="sng" dirty="0">
                <a:solidFill>
                  <a:schemeClr val="tx1"/>
                </a:solidFill>
                <a:sym typeface="Arial"/>
                <a:rtl val="0"/>
              </a:rPr>
              <a:t>owner nodes </a:t>
            </a:r>
            <a:r>
              <a:rPr lang="en-US" sz="2000" u="sng" dirty="0">
                <a:solidFill>
                  <a:schemeClr val="tx1"/>
                </a:solidFill>
                <a:sym typeface="Arial"/>
                <a:rtl val="0"/>
              </a:rPr>
              <a:t>on </a:t>
            </a:r>
            <a:r>
              <a:rPr lang="en-US" sz="2000" u="sng" dirty="0" err="1">
                <a:solidFill>
                  <a:schemeClr val="tx1"/>
                </a:solidFill>
                <a:sym typeface="Arial"/>
                <a:rtl val="0"/>
              </a:rPr>
              <a:t>Notchpeak</a:t>
            </a:r>
            <a:endParaRPr lang="en-US" sz="2000" u="sng" dirty="0">
              <a:solidFill>
                <a:schemeClr val="tx1"/>
              </a:solidFill>
              <a:sym typeface="Arial"/>
              <a:rtl val="0"/>
            </a:endParaRPr>
          </a:p>
          <a:p>
            <a:pPr marL="852488" lvl="1"/>
            <a:r>
              <a:rPr lang="en-US" sz="2000" dirty="0">
                <a:solidFill>
                  <a:schemeClr val="tx1"/>
                </a:solidFill>
                <a:sym typeface="Arial"/>
                <a:rtl val="0"/>
              </a:rPr>
              <a:t>Request </a:t>
            </a:r>
            <a:r>
              <a:rPr lang="en-US" sz="2000" b="1" dirty="0">
                <a:solidFill>
                  <a:schemeClr val="tx1"/>
                </a:solidFill>
                <a:sym typeface="Arial"/>
                <a:rtl val="0"/>
              </a:rPr>
              <a:t>1 CPU</a:t>
            </a:r>
          </a:p>
          <a:p>
            <a:pPr marL="852488" lvl="1"/>
            <a:r>
              <a:rPr lang="en-US" sz="2000" dirty="0">
                <a:solidFill>
                  <a:schemeClr val="tx1"/>
                </a:solidFill>
                <a:sym typeface="Arial"/>
                <a:rtl val="0"/>
              </a:rPr>
              <a:t>Requests </a:t>
            </a:r>
            <a:r>
              <a:rPr lang="en-US" sz="2000" b="1" dirty="0">
                <a:solidFill>
                  <a:schemeClr val="tx1"/>
                </a:solidFill>
                <a:sym typeface="Arial"/>
                <a:rtl val="0"/>
              </a:rPr>
              <a:t>25GB</a:t>
            </a:r>
            <a:r>
              <a:rPr lang="en-US" sz="2000" dirty="0">
                <a:solidFill>
                  <a:schemeClr val="tx1"/>
                </a:solidFill>
                <a:sym typeface="Arial"/>
                <a:rtl val="0"/>
              </a:rPr>
              <a:t> of memory</a:t>
            </a:r>
          </a:p>
          <a:p>
            <a:pPr marL="852488" lvl="1"/>
            <a:r>
              <a:rPr lang="en-US" sz="2000" dirty="0">
                <a:solidFill>
                  <a:schemeClr val="tx1"/>
                </a:solidFill>
                <a:sym typeface="Arial"/>
                <a:rtl val="0"/>
              </a:rPr>
              <a:t>Runs for </a:t>
            </a:r>
            <a:r>
              <a:rPr lang="en-US" sz="2000" b="1" dirty="0">
                <a:solidFill>
                  <a:schemeClr val="tx1"/>
                </a:solidFill>
                <a:sym typeface="Arial"/>
                <a:rtl val="0"/>
              </a:rPr>
              <a:t>5 minutes</a:t>
            </a:r>
          </a:p>
          <a:p>
            <a:pPr marL="852488" lvl="1"/>
            <a:r>
              <a:rPr lang="en-US" sz="2000" dirty="0">
                <a:solidFill>
                  <a:schemeClr val="tx1"/>
                </a:solidFill>
                <a:sym typeface="Arial"/>
                <a:rtl val="0"/>
              </a:rPr>
              <a:t>Creates .</a:t>
            </a:r>
            <a:r>
              <a:rPr lang="en-US" sz="2000" b="1" dirty="0">
                <a:solidFill>
                  <a:schemeClr val="tx1"/>
                </a:solidFill>
                <a:sym typeface="Arial"/>
                <a:rtl val="0"/>
              </a:rPr>
              <a:t>out and .err </a:t>
            </a:r>
            <a:r>
              <a:rPr lang="en-US" sz="2000" dirty="0">
                <a:solidFill>
                  <a:schemeClr val="tx1"/>
                </a:solidFill>
                <a:sym typeface="Arial"/>
                <a:rtl val="0"/>
              </a:rPr>
              <a:t>files</a:t>
            </a:r>
          </a:p>
          <a:p>
            <a:pPr marL="852488" lvl="1"/>
            <a:endParaRPr lang="en-US" sz="2000" dirty="0">
              <a:solidFill>
                <a:schemeClr val="tx1"/>
              </a:solidFill>
              <a:sym typeface="Arial"/>
              <a:rtl val="0"/>
            </a:endParaRPr>
          </a:p>
          <a:p>
            <a:pPr marL="852488" lvl="1"/>
            <a:endParaRPr lang="en-US" sz="2000" dirty="0">
              <a:solidFill>
                <a:schemeClr val="tx1"/>
              </a:solidFill>
              <a:sym typeface="Arial"/>
              <a:rtl val="0"/>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3919840884"/>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Overview</a:t>
            </a:r>
          </a:p>
          <a:p>
            <a:pPr marL="452438"/>
            <a:r>
              <a:rPr lang="en-US" sz="2400" dirty="0">
                <a:solidFill>
                  <a:schemeClr val="tx1"/>
                </a:solidFill>
                <a:sym typeface="Arial"/>
                <a:rtl val="0"/>
              </a:rPr>
              <a:t>Basics of a </a:t>
            </a:r>
            <a:r>
              <a:rPr lang="en-US" sz="2400" dirty="0" err="1">
                <a:solidFill>
                  <a:schemeClr val="tx1"/>
                </a:solidFill>
                <a:sym typeface="Arial"/>
                <a:rtl val="0"/>
              </a:rPr>
              <a:t>Slurm</a:t>
            </a:r>
            <a:r>
              <a:rPr lang="en-US" sz="2400" dirty="0">
                <a:solidFill>
                  <a:schemeClr val="tx1"/>
                </a:solidFill>
                <a:sym typeface="Arial"/>
                <a:rtl val="0"/>
              </a:rPr>
              <a:t> Script</a:t>
            </a:r>
          </a:p>
          <a:p>
            <a:pPr marL="452438"/>
            <a:r>
              <a:rPr lang="en-US" sz="2400" dirty="0">
                <a:solidFill>
                  <a:schemeClr val="tx1"/>
                </a:solidFill>
                <a:sym typeface="Arial"/>
                <a:rtl val="0"/>
              </a:rPr>
              <a:t>Getting Started</a:t>
            </a:r>
          </a:p>
          <a:p>
            <a:pPr marL="452438"/>
            <a:r>
              <a:rPr lang="en-US" sz="2400" dirty="0">
                <a:solidFill>
                  <a:schemeClr val="tx1"/>
                </a:solidFill>
                <a:sym typeface="Arial"/>
                <a:rtl val="0"/>
              </a:rPr>
              <a:t>Example Dataset</a:t>
            </a:r>
          </a:p>
          <a:p>
            <a:pPr marL="452438"/>
            <a:r>
              <a:rPr lang="en-US" sz="2400" dirty="0">
                <a:solidFill>
                  <a:schemeClr val="tx1"/>
                </a:solidFill>
                <a:sym typeface="Arial"/>
                <a:rtl val="0"/>
              </a:rPr>
              <a:t>Hands On: Batch Scripting</a:t>
            </a:r>
          </a:p>
          <a:p>
            <a:pPr marL="852488" lvl="1"/>
            <a:r>
              <a:rPr lang="en-US" sz="2000" dirty="0">
                <a:solidFill>
                  <a:schemeClr val="tx1"/>
                </a:solidFill>
                <a:sym typeface="Arial"/>
                <a:rtl val="0"/>
              </a:rPr>
              <a:t>#1: Submitting to </a:t>
            </a:r>
            <a:r>
              <a:rPr lang="en-US" sz="2000" dirty="0" err="1">
                <a:solidFill>
                  <a:schemeClr val="tx1"/>
                </a:solidFill>
                <a:sym typeface="Arial"/>
                <a:rtl val="0"/>
              </a:rPr>
              <a:t>Notchpeak</a:t>
            </a:r>
            <a:r>
              <a:rPr lang="en-US" sz="2000" dirty="0">
                <a:solidFill>
                  <a:schemeClr val="tx1"/>
                </a:solidFill>
                <a:sym typeface="Arial"/>
                <a:rtl val="0"/>
              </a:rPr>
              <a:t> Cluster</a:t>
            </a:r>
          </a:p>
          <a:p>
            <a:pPr marL="852488" lvl="1"/>
            <a:r>
              <a:rPr lang="en-US" sz="2000" dirty="0">
                <a:solidFill>
                  <a:schemeClr val="tx1"/>
                </a:solidFill>
                <a:sym typeface="Arial"/>
                <a:rtl val="0"/>
              </a:rPr>
              <a:t>#2: Submitting to Owner Nodes</a:t>
            </a:r>
          </a:p>
          <a:p>
            <a:pPr marL="452438"/>
            <a:r>
              <a:rPr lang="en-US" sz="2400" dirty="0">
                <a:solidFill>
                  <a:schemeClr val="accent2"/>
                </a:solidFill>
                <a:sym typeface="Arial"/>
                <a:rtl val="0"/>
              </a:rPr>
              <a:t>Hands On #3: Start an Interactive Job</a:t>
            </a:r>
          </a:p>
          <a:p>
            <a:pPr marL="452438"/>
            <a:r>
              <a:rPr lang="en-US" sz="2400" dirty="0">
                <a:solidFill>
                  <a:schemeClr val="tx1"/>
                </a:solidFill>
                <a:sym typeface="Arial"/>
                <a:rtl val="0"/>
              </a:rPr>
              <a:t>Hands On #4: Open OnDemand’s Job Composer</a:t>
            </a:r>
          </a:p>
        </p:txBody>
      </p:sp>
    </p:spTree>
    <p:extLst>
      <p:ext uri="{BB962C8B-B14F-4D97-AF65-F5344CB8AC3E}">
        <p14:creationId xmlns:p14="http://schemas.microsoft.com/office/powerpoint/2010/main" val="1923442357"/>
      </p:ext>
    </p:extLst>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endParaRPr lang="en-US" sz="2700" b="1" i="1" dirty="0"/>
          </a:p>
        </p:txBody>
      </p:sp>
    </p:spTree>
    <p:extLst>
      <p:ext uri="{BB962C8B-B14F-4D97-AF65-F5344CB8AC3E}">
        <p14:creationId xmlns:p14="http://schemas.microsoft.com/office/powerpoint/2010/main" val="374242071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14377" y="1905000"/>
            <a:ext cx="9386977"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br>
              <a:rPr lang="en-US" sz="1600" dirty="0"/>
            </a:br>
            <a:r>
              <a:rPr lang="en-US" sz="1800" dirty="0" err="1">
                <a:latin typeface="Courier" pitchFamily="49" charset="0"/>
              </a:rPr>
              <a:t>salloc</a:t>
            </a:r>
            <a:r>
              <a:rPr lang="en-US" sz="1800" dirty="0">
                <a:latin typeface="Courier" pitchFamily="49" charset="0"/>
              </a:rPr>
              <a:t> --time=8:00:00 -–</a:t>
            </a:r>
            <a:r>
              <a:rPr lang="en-US" sz="1800" dirty="0" err="1">
                <a:latin typeface="Courier" pitchFamily="49" charset="0"/>
              </a:rPr>
              <a:t>ntasks</a:t>
            </a:r>
            <a:r>
              <a:rPr lang="en-US" sz="1800" dirty="0">
                <a:latin typeface="Courier" pitchFamily="49" charset="0"/>
              </a:rPr>
              <a:t>=4 --nodes=1 –-mem=16G                    --account=&lt;account&gt; --partition=</a:t>
            </a:r>
            <a:r>
              <a:rPr lang="en-US" sz="1800" dirty="0" err="1">
                <a:latin typeface="Courier" pitchFamily="49" charset="0"/>
              </a:rPr>
              <a:t>kingspeak</a:t>
            </a:r>
            <a:r>
              <a:rPr lang="en-US" sz="1800" dirty="0">
                <a:latin typeface="Courier" pitchFamily="49" charset="0"/>
              </a:rPr>
              <a:t>-shared --</a:t>
            </a:r>
            <a:r>
              <a:rPr lang="en-US" sz="1800" dirty="0" err="1">
                <a:latin typeface="Courier" pitchFamily="49" charset="0"/>
              </a:rPr>
              <a:t>qos</a:t>
            </a:r>
            <a:r>
              <a:rPr lang="en-US" sz="1800" dirty="0">
                <a:latin typeface="Courier" pitchFamily="49" charset="0"/>
              </a:rPr>
              <a:t>=</a:t>
            </a:r>
            <a:r>
              <a:rPr lang="en-US" sz="1800" dirty="0" err="1">
                <a:latin typeface="Courier" pitchFamily="49" charset="0"/>
              </a:rPr>
              <a:t>kingspeak</a:t>
            </a:r>
            <a:r>
              <a:rPr lang="en-US" sz="1800" dirty="0">
                <a:latin typeface="Courier" pitchFamily="49" charset="0"/>
              </a:rPr>
              <a:t> </a:t>
            </a:r>
            <a:endParaRPr lang="en-US" sz="2000" dirty="0">
              <a:latin typeface="Courier" pitchFamily="49" charset="0"/>
            </a:endParaRPr>
          </a:p>
        </p:txBody>
      </p:sp>
    </p:spTree>
    <p:extLst>
      <p:ext uri="{BB962C8B-B14F-4D97-AF65-F5344CB8AC3E}">
        <p14:creationId xmlns:p14="http://schemas.microsoft.com/office/powerpoint/2010/main" val="275618869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2339" y="1147762"/>
            <a:ext cx="9348677" cy="762000"/>
          </a:xfrm>
        </p:spPr>
        <p:txBody>
          <a:bodyPr/>
          <a:lstStyle/>
          <a:p>
            <a:pPr algn="ctr" eaLnBrk="1" hangingPunct="1"/>
            <a:r>
              <a:rPr lang="en-US" sz="4000" b="1" dirty="0">
                <a:solidFill>
                  <a:srgbClr val="990000"/>
                </a:solidFill>
                <a:latin typeface="+mn-lt"/>
              </a:rPr>
              <a:t>Hands On #3: Start an Interactive Job</a:t>
            </a:r>
          </a:p>
        </p:txBody>
      </p:sp>
      <p:sp>
        <p:nvSpPr>
          <p:cNvPr id="18435" name="Rectangle 3"/>
          <p:cNvSpPr>
            <a:spLocks noGrp="1" noChangeArrowheads="1"/>
          </p:cNvSpPr>
          <p:nvPr>
            <p:ph idx="1"/>
          </p:nvPr>
        </p:nvSpPr>
        <p:spPr>
          <a:xfrm>
            <a:off x="47846" y="1909762"/>
            <a:ext cx="9048308" cy="4876800"/>
          </a:xfrm>
        </p:spPr>
        <p:txBody>
          <a:bodyPr/>
          <a:lstStyle/>
          <a:p>
            <a:r>
              <a:rPr lang="en-US" sz="2400" dirty="0"/>
              <a:t>Start an interactive session with </a:t>
            </a:r>
            <a:r>
              <a:rPr lang="en-US" sz="2400" dirty="0" err="1">
                <a:latin typeface="Consolas" panose="020B0609020204030204" pitchFamily="49" charset="0"/>
                <a:cs typeface="Consolas" panose="020B0609020204030204" pitchFamily="49" charset="0"/>
              </a:rPr>
              <a:t>salloc</a:t>
            </a:r>
            <a:r>
              <a:rPr lang="en-US" sz="2400" dirty="0"/>
              <a:t> command and specify:</a:t>
            </a:r>
          </a:p>
          <a:p>
            <a:pPr lvl="1"/>
            <a:r>
              <a:rPr lang="en-US" sz="2400" b="1" dirty="0" err="1"/>
              <a:t>Notchpeak</a:t>
            </a:r>
            <a:r>
              <a:rPr lang="en-US" sz="2400" b="1" dirty="0"/>
              <a:t>-shared-short</a:t>
            </a:r>
            <a:r>
              <a:rPr lang="en-US" sz="2400" dirty="0"/>
              <a:t> partition and associated account</a:t>
            </a:r>
          </a:p>
          <a:p>
            <a:pPr lvl="1"/>
            <a:r>
              <a:rPr lang="en-US" sz="2400" b="1" dirty="0"/>
              <a:t>10 minutes time</a:t>
            </a:r>
          </a:p>
          <a:p>
            <a:r>
              <a:rPr lang="en-US" sz="2400" dirty="0"/>
              <a:t>Run the R script</a:t>
            </a:r>
          </a:p>
          <a:p>
            <a:r>
              <a:rPr lang="en-US" sz="2400" dirty="0"/>
              <a:t>Exit when R script has completed</a:t>
            </a:r>
          </a:p>
          <a:p>
            <a:pPr lvl="1"/>
            <a:endParaRPr lang="en-US" sz="2000" dirty="0"/>
          </a:p>
        </p:txBody>
      </p:sp>
    </p:spTree>
    <p:extLst>
      <p:ext uri="{BB962C8B-B14F-4D97-AF65-F5344CB8AC3E}">
        <p14:creationId xmlns:p14="http://schemas.microsoft.com/office/powerpoint/2010/main" val="408602131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2339" y="1161873"/>
            <a:ext cx="9348677" cy="762000"/>
          </a:xfrm>
        </p:spPr>
        <p:txBody>
          <a:bodyPr/>
          <a:lstStyle/>
          <a:p>
            <a:pPr algn="ctr" eaLnBrk="1" hangingPunct="1"/>
            <a:r>
              <a:rPr lang="en-US" sz="4000" b="1" dirty="0">
                <a:solidFill>
                  <a:srgbClr val="990000"/>
                </a:solidFill>
                <a:latin typeface="+mn-lt"/>
              </a:rPr>
              <a:t>Hands On #3: Start an Interactive Job</a:t>
            </a:r>
          </a:p>
        </p:txBody>
      </p:sp>
      <p:sp>
        <p:nvSpPr>
          <p:cNvPr id="18435" name="Rectangle 3"/>
          <p:cNvSpPr>
            <a:spLocks noGrp="1" noChangeArrowheads="1"/>
          </p:cNvSpPr>
          <p:nvPr>
            <p:ph idx="1"/>
          </p:nvPr>
        </p:nvSpPr>
        <p:spPr>
          <a:xfrm>
            <a:off x="47846" y="1909762"/>
            <a:ext cx="9048308" cy="528638"/>
          </a:xfrm>
        </p:spPr>
        <p:txBody>
          <a:bodyPr/>
          <a:lstStyle/>
          <a:p>
            <a:r>
              <a:rPr lang="en-US" sz="2400" dirty="0"/>
              <a:t>After </a:t>
            </a:r>
            <a:r>
              <a:rPr lang="en-US" sz="2400" i="1" dirty="0"/>
              <a:t>requesting</a:t>
            </a:r>
            <a:r>
              <a:rPr lang="en-US" sz="2400" dirty="0"/>
              <a:t> interactive node with </a:t>
            </a:r>
            <a:r>
              <a:rPr lang="en-US" sz="2400" dirty="0" err="1">
                <a:latin typeface="Consolas" panose="020B0609020204030204" pitchFamily="49" charset="0"/>
                <a:cs typeface="Consolas" panose="020B0609020204030204" pitchFamily="49" charset="0"/>
              </a:rPr>
              <a:t>salloc</a:t>
            </a:r>
            <a:r>
              <a:rPr lang="en-US" sz="2400" dirty="0"/>
              <a:t>, you saw:</a:t>
            </a:r>
          </a:p>
          <a:p>
            <a:pPr marL="0" indent="0">
              <a:buNone/>
            </a:pPr>
            <a:endParaRPr lang="en-US" sz="2400" dirty="0"/>
          </a:p>
          <a:p>
            <a:pPr marL="0" indent="0">
              <a:buNone/>
            </a:pPr>
            <a:endParaRPr lang="en-US" sz="2400" dirty="0"/>
          </a:p>
          <a:p>
            <a:endParaRPr lang="en-US" sz="2400" dirty="0"/>
          </a:p>
          <a:p>
            <a:pPr marL="457200" lvl="1" indent="0">
              <a:buNone/>
            </a:pPr>
            <a:endParaRPr lang="en-US" sz="2000" dirty="0"/>
          </a:p>
          <a:p>
            <a:pPr lvl="1"/>
            <a:endParaRPr lang="en-US" sz="2000" dirty="0"/>
          </a:p>
          <a:p>
            <a:pPr lvl="1"/>
            <a:endParaRPr lang="en-US" sz="2000" dirty="0"/>
          </a:p>
        </p:txBody>
      </p:sp>
      <p:pic>
        <p:nvPicPr>
          <p:cNvPr id="3" name="Picture 2" descr="A computer screen with white text&#10;&#10;Description automatically generated">
            <a:extLst>
              <a:ext uri="{FF2B5EF4-FFF2-40B4-BE49-F238E27FC236}">
                <a16:creationId xmlns:a16="http://schemas.microsoft.com/office/drawing/2014/main" id="{C3FEFDFA-C9F3-5111-6CC7-8D513CDA7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52477"/>
            <a:ext cx="7632700" cy="1689100"/>
          </a:xfrm>
          <a:prstGeom prst="rect">
            <a:avLst/>
          </a:prstGeom>
        </p:spPr>
      </p:pic>
      <p:sp>
        <p:nvSpPr>
          <p:cNvPr id="4" name="Right Brace 3">
            <a:extLst>
              <a:ext uri="{FF2B5EF4-FFF2-40B4-BE49-F238E27FC236}">
                <a16:creationId xmlns:a16="http://schemas.microsoft.com/office/drawing/2014/main" id="{E7BA2B43-8EED-F4C3-258B-A307D5DD489E}"/>
              </a:ext>
            </a:extLst>
          </p:cNvPr>
          <p:cNvSpPr/>
          <p:nvPr/>
        </p:nvSpPr>
        <p:spPr bwMode="auto">
          <a:xfrm>
            <a:off x="4800600" y="2856266"/>
            <a:ext cx="304800" cy="528638"/>
          </a:xfrm>
          <a:prstGeom prst="righ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5" name="Right Brace 4">
            <a:extLst>
              <a:ext uri="{FF2B5EF4-FFF2-40B4-BE49-F238E27FC236}">
                <a16:creationId xmlns:a16="http://schemas.microsoft.com/office/drawing/2014/main" id="{CC7AE99D-5E40-7FFF-793D-53C3FF42C53E}"/>
              </a:ext>
            </a:extLst>
          </p:cNvPr>
          <p:cNvSpPr/>
          <p:nvPr/>
        </p:nvSpPr>
        <p:spPr bwMode="auto">
          <a:xfrm>
            <a:off x="4051653" y="3386034"/>
            <a:ext cx="304800" cy="528638"/>
          </a:xfrm>
          <a:prstGeom prst="righ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6" name="Rectangle 5">
            <a:extLst>
              <a:ext uri="{FF2B5EF4-FFF2-40B4-BE49-F238E27FC236}">
                <a16:creationId xmlns:a16="http://schemas.microsoft.com/office/drawing/2014/main" id="{F0D33016-76B4-4F84-CD7F-83C265CDFB7F}"/>
              </a:ext>
            </a:extLst>
          </p:cNvPr>
          <p:cNvSpPr/>
          <p:nvPr/>
        </p:nvSpPr>
        <p:spPr bwMode="auto">
          <a:xfrm>
            <a:off x="152400" y="3733800"/>
            <a:ext cx="1968500" cy="29703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7" name="TextBox 6">
            <a:extLst>
              <a:ext uri="{FF2B5EF4-FFF2-40B4-BE49-F238E27FC236}">
                <a16:creationId xmlns:a16="http://schemas.microsoft.com/office/drawing/2014/main" id="{E201F512-5554-EC55-597B-FF3394703ED2}"/>
              </a:ext>
            </a:extLst>
          </p:cNvPr>
          <p:cNvSpPr txBox="1"/>
          <p:nvPr/>
        </p:nvSpPr>
        <p:spPr>
          <a:xfrm>
            <a:off x="5143500" y="2856266"/>
            <a:ext cx="2603500" cy="523220"/>
          </a:xfrm>
          <a:prstGeom prst="rect">
            <a:avLst/>
          </a:prstGeom>
          <a:noFill/>
        </p:spPr>
        <p:txBody>
          <a:bodyPr wrap="square" rtlCol="0">
            <a:spAutoFit/>
          </a:bodyPr>
          <a:lstStyle/>
          <a:p>
            <a:r>
              <a:rPr lang="en-US" sz="1400" dirty="0" err="1">
                <a:solidFill>
                  <a:srgbClr val="FF0000"/>
                </a:solidFill>
              </a:rPr>
              <a:t>Slurm</a:t>
            </a:r>
            <a:r>
              <a:rPr lang="en-US" sz="1400" dirty="0">
                <a:solidFill>
                  <a:srgbClr val="FF0000"/>
                </a:solidFill>
              </a:rPr>
              <a:t> grants job ID, no node granted yet</a:t>
            </a:r>
          </a:p>
        </p:txBody>
      </p:sp>
      <p:sp>
        <p:nvSpPr>
          <p:cNvPr id="8" name="TextBox 7">
            <a:extLst>
              <a:ext uri="{FF2B5EF4-FFF2-40B4-BE49-F238E27FC236}">
                <a16:creationId xmlns:a16="http://schemas.microsoft.com/office/drawing/2014/main" id="{8ABAD52B-DB15-0A92-15E6-440D0EBFAA4D}"/>
              </a:ext>
            </a:extLst>
          </p:cNvPr>
          <p:cNvSpPr txBox="1"/>
          <p:nvPr/>
        </p:nvSpPr>
        <p:spPr>
          <a:xfrm>
            <a:off x="4338814" y="3496465"/>
            <a:ext cx="2603500" cy="307777"/>
          </a:xfrm>
          <a:prstGeom prst="rect">
            <a:avLst/>
          </a:prstGeom>
          <a:noFill/>
        </p:spPr>
        <p:txBody>
          <a:bodyPr wrap="square" rtlCol="0">
            <a:spAutoFit/>
          </a:bodyPr>
          <a:lstStyle/>
          <a:p>
            <a:r>
              <a:rPr lang="en-US" sz="1400" dirty="0">
                <a:solidFill>
                  <a:srgbClr val="FF0000"/>
                </a:solidFill>
              </a:rPr>
              <a:t>Node granted (notch081</a:t>
            </a:r>
          </a:p>
        </p:txBody>
      </p:sp>
      <p:sp>
        <p:nvSpPr>
          <p:cNvPr id="9" name="TextBox 8">
            <a:extLst>
              <a:ext uri="{FF2B5EF4-FFF2-40B4-BE49-F238E27FC236}">
                <a16:creationId xmlns:a16="http://schemas.microsoft.com/office/drawing/2014/main" id="{5F3B6E82-4FC3-2E3F-2561-EB2C260B5085}"/>
              </a:ext>
            </a:extLst>
          </p:cNvPr>
          <p:cNvSpPr txBox="1"/>
          <p:nvPr/>
        </p:nvSpPr>
        <p:spPr>
          <a:xfrm>
            <a:off x="2201686" y="3733800"/>
            <a:ext cx="2898775" cy="307777"/>
          </a:xfrm>
          <a:prstGeom prst="rect">
            <a:avLst/>
          </a:prstGeom>
          <a:noFill/>
        </p:spPr>
        <p:txBody>
          <a:bodyPr wrap="square" rtlCol="0">
            <a:spAutoFit/>
          </a:bodyPr>
          <a:lstStyle/>
          <a:p>
            <a:r>
              <a:rPr lang="en-US" sz="1400" dirty="0">
                <a:solidFill>
                  <a:srgbClr val="FF0000"/>
                </a:solidFill>
              </a:rPr>
              <a:t>Automatic ssh to node</a:t>
            </a:r>
          </a:p>
        </p:txBody>
      </p:sp>
      <p:sp>
        <p:nvSpPr>
          <p:cNvPr id="10" name="TextBox 9">
            <a:extLst>
              <a:ext uri="{FF2B5EF4-FFF2-40B4-BE49-F238E27FC236}">
                <a16:creationId xmlns:a16="http://schemas.microsoft.com/office/drawing/2014/main" id="{D0986A00-02AE-EC14-B98A-3C77DE92FD10}"/>
              </a:ext>
            </a:extLst>
          </p:cNvPr>
          <p:cNvSpPr txBox="1"/>
          <p:nvPr/>
        </p:nvSpPr>
        <p:spPr>
          <a:xfrm>
            <a:off x="382512" y="4043943"/>
            <a:ext cx="7947881" cy="830997"/>
          </a:xfrm>
          <a:prstGeom prst="rect">
            <a:avLst/>
          </a:prstGeom>
          <a:noFill/>
        </p:spPr>
        <p:txBody>
          <a:bodyPr wrap="none" rtlCol="0">
            <a:spAutoFit/>
          </a:bodyPr>
          <a:lstStyle/>
          <a:p>
            <a:r>
              <a:rPr lang="en-US" sz="2400" dirty="0"/>
              <a:t>- This gets around Arbiter if you have an interactive script</a:t>
            </a:r>
          </a:p>
          <a:p>
            <a:endParaRPr lang="en-US" dirty="0"/>
          </a:p>
        </p:txBody>
      </p:sp>
      <p:sp>
        <p:nvSpPr>
          <p:cNvPr id="11" name="TextBox 10">
            <a:extLst>
              <a:ext uri="{FF2B5EF4-FFF2-40B4-BE49-F238E27FC236}">
                <a16:creationId xmlns:a16="http://schemas.microsoft.com/office/drawing/2014/main" id="{DAD028ED-BF2C-D74B-7626-3248EE4DAB63}"/>
              </a:ext>
            </a:extLst>
          </p:cNvPr>
          <p:cNvSpPr txBox="1"/>
          <p:nvPr/>
        </p:nvSpPr>
        <p:spPr>
          <a:xfrm>
            <a:off x="-76939" y="4470180"/>
            <a:ext cx="9048308" cy="1200329"/>
          </a:xfrm>
          <a:prstGeom prst="rect">
            <a:avLst/>
          </a:prstGeom>
          <a:noFill/>
        </p:spPr>
        <p:txBody>
          <a:bodyPr wrap="square" rtlCol="0">
            <a:spAutoFit/>
          </a:bodyPr>
          <a:lstStyle/>
          <a:p>
            <a:pPr lvl="1"/>
            <a:r>
              <a:rPr lang="en-US" sz="2400" dirty="0"/>
              <a:t>- This is a great way to open </a:t>
            </a:r>
            <a:r>
              <a:rPr lang="en-US" sz="2400" dirty="0" err="1"/>
              <a:t>Rstudio</a:t>
            </a:r>
            <a:r>
              <a:rPr lang="en-US" sz="2400" dirty="0"/>
              <a:t> sessions and other GUIs (through a </a:t>
            </a:r>
            <a:r>
              <a:rPr lang="en-US" sz="2400" b="1" dirty="0" err="1"/>
              <a:t>FastX</a:t>
            </a:r>
            <a:r>
              <a:rPr lang="en-US" sz="2400" b="1" dirty="0"/>
              <a:t> </a:t>
            </a:r>
            <a:r>
              <a:rPr lang="en-US" sz="2400" dirty="0"/>
              <a:t>session).</a:t>
            </a:r>
          </a:p>
          <a:p>
            <a:endParaRPr lang="en-US" dirty="0"/>
          </a:p>
        </p:txBody>
      </p:sp>
    </p:spTree>
    <p:extLst>
      <p:ext uri="{BB962C8B-B14F-4D97-AF65-F5344CB8AC3E}">
        <p14:creationId xmlns:p14="http://schemas.microsoft.com/office/powerpoint/2010/main" val="2387819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br>
              <a:rPr lang="en-US" sz="3800" b="1" dirty="0">
                <a:solidFill>
                  <a:srgbClr val="990000"/>
                </a:solidFill>
                <a:latin typeface="Arial (Body)"/>
              </a:rPr>
            </a:br>
            <a:r>
              <a:rPr lang="en-US" sz="2400" b="1" dirty="0">
                <a:solidFill>
                  <a:srgbClr val="990000"/>
                </a:solidFill>
                <a:latin typeface="Arial (Body)"/>
              </a:rPr>
              <a:t>…and why use it?</a:t>
            </a:r>
            <a:br>
              <a:rPr lang="en-US" sz="4000" dirty="0"/>
            </a:br>
            <a:endParaRPr lang="en-US" sz="4000" b="1" dirty="0">
              <a:solidFill>
                <a:srgbClr val="990000"/>
              </a:solidFill>
              <a:latin typeface="+mn-lt"/>
            </a:endParaRPr>
          </a:p>
        </p:txBody>
      </p:sp>
      <p:sp>
        <p:nvSpPr>
          <p:cNvPr id="20483" name="Content Placeholder 2">
            <a:extLst>
              <a:ext uri="{C183D7F6-B498-43B3-948B-1728B52AA6E4}">
                <adec:decorative xmlns:adec="http://schemas.microsoft.com/office/drawing/2017/decorative" val="1"/>
              </a:ext>
            </a:extLst>
          </p:cNvPr>
          <p:cNvSpPr>
            <a:spLocks noGrp="1"/>
          </p:cNvSpPr>
          <p:nvPr>
            <p:ph idx="1"/>
          </p:nvPr>
        </p:nvSpPr>
        <p:spPr>
          <a:xfrm>
            <a:off x="1536700" y="3601080"/>
            <a:ext cx="5983739" cy="2623279"/>
          </a:xfrm>
        </p:spPr>
        <p:txBody>
          <a:bodyPr/>
          <a:lstStyle/>
          <a:p>
            <a:pPr marL="0" indent="0">
              <a:buNone/>
            </a:pPr>
            <a:endParaRPr lang="en-US" sz="1400" dirty="0"/>
          </a:p>
          <a:p>
            <a:pPr marL="0" indent="0">
              <a:buNone/>
            </a:pPr>
            <a:endParaRPr lang="en-US" sz="2400" dirty="0"/>
          </a:p>
        </p:txBody>
      </p:sp>
      <p:pic>
        <p:nvPicPr>
          <p:cNvPr id="2" name="Picture 2" descr="This is a simple diagram of a typical HPC (high-performance computing) layout. The diagram starts by highlighting the user on their personal computer, which they use to connect to an HPC login node. Once connected to the HPC login node, you can use the login node to connect to a File Server, which manages stoarge, as well as connect to the high-powered compute nodes for use in computational jobs.">
            <a:extLst>
              <a:ext uri="{FF2B5EF4-FFF2-40B4-BE49-F238E27FC236}">
                <a16:creationId xmlns:a16="http://schemas.microsoft.com/office/drawing/2014/main" id="{5B4E85D4-C1C8-6B3A-4009-D47E70365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5803900" cy="398915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CB867D49-133C-FE89-23AA-87364936C2F1}"/>
              </a:ext>
              <a:ext uri="{C183D7F6-B498-43B3-948B-1728B52AA6E4}">
                <adec:decorative xmlns:adec="http://schemas.microsoft.com/office/drawing/2017/decorative" val="1"/>
              </a:ext>
            </a:extLst>
          </p:cNvPr>
          <p:cNvSpPr/>
          <p:nvPr/>
        </p:nvSpPr>
        <p:spPr bwMode="auto">
          <a:xfrm>
            <a:off x="1331461" y="4445000"/>
            <a:ext cx="1752600" cy="1728559"/>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5" name="TextBox 4">
            <a:extLst>
              <a:ext uri="{FF2B5EF4-FFF2-40B4-BE49-F238E27FC236}">
                <a16:creationId xmlns:a16="http://schemas.microsoft.com/office/drawing/2014/main" id="{8D005C85-7FE6-9752-D65A-A39E309F6C52}"/>
              </a:ext>
            </a:extLst>
          </p:cNvPr>
          <p:cNvSpPr txBox="1"/>
          <p:nvPr/>
        </p:nvSpPr>
        <p:spPr>
          <a:xfrm>
            <a:off x="152400" y="1662088"/>
            <a:ext cx="3048000" cy="1938992"/>
          </a:xfrm>
          <a:prstGeom prst="rect">
            <a:avLst/>
          </a:prstGeom>
          <a:noFill/>
        </p:spPr>
        <p:txBody>
          <a:bodyPr wrap="square" rtlCol="0">
            <a:spAutoFit/>
          </a:bodyPr>
          <a:lstStyle/>
          <a:p>
            <a:r>
              <a:rPr lang="en-US" dirty="0"/>
              <a:t>Goal: you, the user, want to connect to the CHPC machines and analyze some data using R</a:t>
            </a:r>
          </a:p>
        </p:txBody>
      </p:sp>
      <p:cxnSp>
        <p:nvCxnSpPr>
          <p:cNvPr id="6" name="Straight Arrow Connector 5">
            <a:extLst>
              <a:ext uri="{FF2B5EF4-FFF2-40B4-BE49-F238E27FC236}">
                <a16:creationId xmlns:a16="http://schemas.microsoft.com/office/drawing/2014/main" id="{27271270-70AC-3105-4577-6C5727A961C1}"/>
              </a:ext>
              <a:ext uri="{C183D7F6-B498-43B3-948B-1728B52AA6E4}">
                <adec:decorative xmlns:adec="http://schemas.microsoft.com/office/drawing/2017/decorative" val="1"/>
              </a:ext>
            </a:extLst>
          </p:cNvPr>
          <p:cNvCxnSpPr>
            <a:cxnSpLocks/>
          </p:cNvCxnSpPr>
          <p:nvPr/>
        </p:nvCxnSpPr>
        <p:spPr bwMode="auto">
          <a:xfrm flipV="1">
            <a:off x="2438400" y="4343400"/>
            <a:ext cx="850900" cy="569319"/>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9" name="TextBox 8">
            <a:extLst>
              <a:ext uri="{FF2B5EF4-FFF2-40B4-BE49-F238E27FC236}">
                <a16:creationId xmlns:a16="http://schemas.microsoft.com/office/drawing/2014/main" id="{FB64A038-932E-0FA2-38D5-0B9696657B48}"/>
              </a:ext>
            </a:extLst>
          </p:cNvPr>
          <p:cNvSpPr txBox="1"/>
          <p:nvPr/>
        </p:nvSpPr>
        <p:spPr>
          <a:xfrm>
            <a:off x="124255" y="3844835"/>
            <a:ext cx="2514600" cy="1200329"/>
          </a:xfrm>
          <a:prstGeom prst="rect">
            <a:avLst/>
          </a:prstGeom>
          <a:noFill/>
        </p:spPr>
        <p:txBody>
          <a:bodyPr wrap="square" rtlCol="0">
            <a:spAutoFit/>
          </a:bodyPr>
          <a:lstStyle/>
          <a:p>
            <a:r>
              <a:rPr lang="en-US" dirty="0"/>
              <a:t>So, you connect to one of our clusters</a:t>
            </a:r>
          </a:p>
        </p:txBody>
      </p:sp>
      <p:sp>
        <p:nvSpPr>
          <p:cNvPr id="11" name="Rectangle 10">
            <a:extLst>
              <a:ext uri="{FF2B5EF4-FFF2-40B4-BE49-F238E27FC236}">
                <a16:creationId xmlns:a16="http://schemas.microsoft.com/office/drawing/2014/main" id="{3B3FF7FB-8E57-9005-771E-684DA9931C76}"/>
              </a:ext>
              <a:ext uri="{C183D7F6-B498-43B3-948B-1728B52AA6E4}">
                <adec:decorative xmlns:adec="http://schemas.microsoft.com/office/drawing/2017/decorative" val="1"/>
              </a:ext>
            </a:extLst>
          </p:cNvPr>
          <p:cNvSpPr/>
          <p:nvPr/>
        </p:nvSpPr>
        <p:spPr bwMode="auto">
          <a:xfrm>
            <a:off x="2971800" y="3779284"/>
            <a:ext cx="1066800" cy="1133435"/>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2" name="TextBox 11">
            <a:extLst>
              <a:ext uri="{FF2B5EF4-FFF2-40B4-BE49-F238E27FC236}">
                <a16:creationId xmlns:a16="http://schemas.microsoft.com/office/drawing/2014/main" id="{2E939A69-1E1F-900F-E3D0-F99EE4A78D1D}"/>
              </a:ext>
            </a:extLst>
          </p:cNvPr>
          <p:cNvSpPr txBox="1"/>
          <p:nvPr/>
        </p:nvSpPr>
        <p:spPr>
          <a:xfrm>
            <a:off x="6204970" y="1687260"/>
            <a:ext cx="2494530" cy="1569660"/>
          </a:xfrm>
          <a:prstGeom prst="rect">
            <a:avLst/>
          </a:prstGeom>
          <a:noFill/>
        </p:spPr>
        <p:txBody>
          <a:bodyPr wrap="square" rtlCol="0">
            <a:spAutoFit/>
          </a:bodyPr>
          <a:lstStyle/>
          <a:p>
            <a:r>
              <a:rPr lang="en-US" dirty="0"/>
              <a:t>You don’t want to analyze your data on the login node…</a:t>
            </a:r>
          </a:p>
        </p:txBody>
      </p:sp>
    </p:spTree>
    <p:extLst>
      <p:ext uri="{BB962C8B-B14F-4D97-AF65-F5344CB8AC3E}">
        <p14:creationId xmlns:p14="http://schemas.microsoft.com/office/powerpoint/2010/main" val="285561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9" grpId="0"/>
      <p:bldP spid="9" grpId="1"/>
      <p:bldP spid="11" grpId="0" animBg="1"/>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ack screen with white text&#10;&#10;Description automatically generated">
            <a:extLst>
              <a:ext uri="{FF2B5EF4-FFF2-40B4-BE49-F238E27FC236}">
                <a16:creationId xmlns:a16="http://schemas.microsoft.com/office/drawing/2014/main" id="{B8B34EE1-13D5-81B2-1A83-9B8E587FF94F}"/>
              </a:ext>
            </a:extLst>
          </p:cNvPr>
          <p:cNvPicPr>
            <a:picLocks noChangeAspect="1"/>
          </p:cNvPicPr>
          <p:nvPr/>
        </p:nvPicPr>
        <p:blipFill>
          <a:blip r:embed="rId3">
            <a:extLst>
              <a:ext uri="{28A0092B-C50C-407E-A947-70E740481C1C}">
                <a14:useLocalDpi xmlns:a14="http://schemas.microsoft.com/office/drawing/2010/main" val="0"/>
              </a:ext>
            </a:extLst>
          </a:blip>
          <a:srcRect t="7746"/>
          <a:stretch/>
        </p:blipFill>
        <p:spPr>
          <a:xfrm>
            <a:off x="259300" y="2334238"/>
            <a:ext cx="6783545" cy="1295400"/>
          </a:xfrm>
          <a:prstGeom prst="rect">
            <a:avLst/>
          </a:prstGeom>
        </p:spPr>
      </p:pic>
      <p:sp>
        <p:nvSpPr>
          <p:cNvPr id="18434" name="Rectangle 2"/>
          <p:cNvSpPr>
            <a:spLocks noGrp="1" noChangeArrowheads="1"/>
          </p:cNvSpPr>
          <p:nvPr>
            <p:ph type="title"/>
          </p:nvPr>
        </p:nvSpPr>
        <p:spPr>
          <a:xfrm>
            <a:off x="-102339" y="1161873"/>
            <a:ext cx="9348677" cy="762000"/>
          </a:xfrm>
        </p:spPr>
        <p:txBody>
          <a:bodyPr/>
          <a:lstStyle/>
          <a:p>
            <a:pPr algn="ctr" eaLnBrk="1" hangingPunct="1"/>
            <a:r>
              <a:rPr lang="en-US" sz="4000" b="1" dirty="0">
                <a:solidFill>
                  <a:srgbClr val="990000"/>
                </a:solidFill>
                <a:latin typeface="+mn-lt"/>
              </a:rPr>
              <a:t>Hands On #3: Start an Interactive Job</a:t>
            </a:r>
          </a:p>
        </p:txBody>
      </p:sp>
      <p:sp>
        <p:nvSpPr>
          <p:cNvPr id="18435" name="Rectangle 3"/>
          <p:cNvSpPr>
            <a:spLocks noGrp="1" noChangeArrowheads="1"/>
          </p:cNvSpPr>
          <p:nvPr>
            <p:ph idx="1"/>
          </p:nvPr>
        </p:nvSpPr>
        <p:spPr>
          <a:xfrm>
            <a:off x="47846" y="1909762"/>
            <a:ext cx="9048308" cy="528638"/>
          </a:xfrm>
        </p:spPr>
        <p:txBody>
          <a:bodyPr/>
          <a:lstStyle/>
          <a:p>
            <a:r>
              <a:rPr lang="en-US" sz="2400" dirty="0"/>
              <a:t>After </a:t>
            </a:r>
            <a:r>
              <a:rPr lang="en-US" sz="2400" i="1" dirty="0"/>
              <a:t>relinquishing</a:t>
            </a:r>
            <a:r>
              <a:rPr lang="en-US" sz="2400" dirty="0"/>
              <a:t> the interactive node, you saw:</a:t>
            </a:r>
          </a:p>
          <a:p>
            <a:pPr marL="0" indent="0">
              <a:buNone/>
            </a:pPr>
            <a:endParaRPr lang="en-US" sz="2400" dirty="0"/>
          </a:p>
          <a:p>
            <a:pPr marL="0" indent="0">
              <a:buNone/>
            </a:pPr>
            <a:endParaRPr lang="en-US" sz="2400" dirty="0"/>
          </a:p>
          <a:p>
            <a:endParaRPr lang="en-US" sz="2400" dirty="0"/>
          </a:p>
          <a:p>
            <a:pPr lvl="1"/>
            <a:endParaRPr lang="en-US" sz="2000" dirty="0"/>
          </a:p>
          <a:p>
            <a:pPr lvl="1"/>
            <a:endParaRPr lang="en-US" sz="2000" dirty="0"/>
          </a:p>
          <a:p>
            <a:pPr lvl="1"/>
            <a:endParaRPr lang="en-US" sz="2000" dirty="0"/>
          </a:p>
        </p:txBody>
      </p:sp>
      <p:sp>
        <p:nvSpPr>
          <p:cNvPr id="4" name="Right Brace 3">
            <a:extLst>
              <a:ext uri="{FF2B5EF4-FFF2-40B4-BE49-F238E27FC236}">
                <a16:creationId xmlns:a16="http://schemas.microsoft.com/office/drawing/2014/main" id="{E7BA2B43-8EED-F4C3-258B-A307D5DD489E}"/>
              </a:ext>
            </a:extLst>
          </p:cNvPr>
          <p:cNvSpPr/>
          <p:nvPr/>
        </p:nvSpPr>
        <p:spPr bwMode="auto">
          <a:xfrm>
            <a:off x="6598451" y="2730492"/>
            <a:ext cx="304800" cy="528638"/>
          </a:xfrm>
          <a:prstGeom prst="righ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sp>
        <p:nvSpPr>
          <p:cNvPr id="6" name="Rectangle 5">
            <a:extLst>
              <a:ext uri="{FF2B5EF4-FFF2-40B4-BE49-F238E27FC236}">
                <a16:creationId xmlns:a16="http://schemas.microsoft.com/office/drawing/2014/main" id="{F0D33016-76B4-4F84-CD7F-83C265CDFB7F}"/>
              </a:ext>
            </a:extLst>
          </p:cNvPr>
          <p:cNvSpPr/>
          <p:nvPr/>
        </p:nvSpPr>
        <p:spPr bwMode="auto">
          <a:xfrm>
            <a:off x="272248" y="3236161"/>
            <a:ext cx="3232951" cy="29703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7" name="TextBox 6">
            <a:extLst>
              <a:ext uri="{FF2B5EF4-FFF2-40B4-BE49-F238E27FC236}">
                <a16:creationId xmlns:a16="http://schemas.microsoft.com/office/drawing/2014/main" id="{E201F512-5554-EC55-597B-FF3394703ED2}"/>
              </a:ext>
            </a:extLst>
          </p:cNvPr>
          <p:cNvSpPr txBox="1"/>
          <p:nvPr/>
        </p:nvSpPr>
        <p:spPr>
          <a:xfrm>
            <a:off x="7008978" y="2880130"/>
            <a:ext cx="2071450" cy="307777"/>
          </a:xfrm>
          <a:prstGeom prst="rect">
            <a:avLst/>
          </a:prstGeom>
          <a:noFill/>
        </p:spPr>
        <p:txBody>
          <a:bodyPr wrap="square" rtlCol="0">
            <a:spAutoFit/>
          </a:bodyPr>
          <a:lstStyle/>
          <a:p>
            <a:r>
              <a:rPr lang="en-US" sz="1400" dirty="0">
                <a:solidFill>
                  <a:srgbClr val="FF0000"/>
                </a:solidFill>
              </a:rPr>
              <a:t>Job allocation revoked</a:t>
            </a:r>
          </a:p>
        </p:txBody>
      </p:sp>
      <p:sp>
        <p:nvSpPr>
          <p:cNvPr id="9" name="TextBox 8">
            <a:extLst>
              <a:ext uri="{FF2B5EF4-FFF2-40B4-BE49-F238E27FC236}">
                <a16:creationId xmlns:a16="http://schemas.microsoft.com/office/drawing/2014/main" id="{5F3B6E82-4FC3-2E3F-2561-EB2C260B5085}"/>
              </a:ext>
            </a:extLst>
          </p:cNvPr>
          <p:cNvSpPr txBox="1"/>
          <p:nvPr/>
        </p:nvSpPr>
        <p:spPr>
          <a:xfrm>
            <a:off x="3981898" y="3243445"/>
            <a:ext cx="2898775" cy="307777"/>
          </a:xfrm>
          <a:prstGeom prst="rect">
            <a:avLst/>
          </a:prstGeom>
          <a:noFill/>
        </p:spPr>
        <p:txBody>
          <a:bodyPr wrap="square" rtlCol="0">
            <a:spAutoFit/>
          </a:bodyPr>
          <a:lstStyle/>
          <a:p>
            <a:r>
              <a:rPr lang="en-US" sz="1400" dirty="0">
                <a:solidFill>
                  <a:srgbClr val="FF0000"/>
                </a:solidFill>
              </a:rPr>
              <a:t>Returned to login node</a:t>
            </a:r>
          </a:p>
        </p:txBody>
      </p:sp>
    </p:spTree>
    <p:extLst>
      <p:ext uri="{BB962C8B-B14F-4D97-AF65-F5344CB8AC3E}">
        <p14:creationId xmlns:p14="http://schemas.microsoft.com/office/powerpoint/2010/main" val="2380797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Overview</a:t>
            </a:r>
          </a:p>
          <a:p>
            <a:pPr marL="452438"/>
            <a:r>
              <a:rPr lang="en-US" sz="2400" dirty="0">
                <a:solidFill>
                  <a:schemeClr val="tx1"/>
                </a:solidFill>
                <a:sym typeface="Arial"/>
                <a:rtl val="0"/>
              </a:rPr>
              <a:t>Basics of a </a:t>
            </a:r>
            <a:r>
              <a:rPr lang="en-US" sz="2400" dirty="0" err="1">
                <a:solidFill>
                  <a:schemeClr val="tx1"/>
                </a:solidFill>
                <a:sym typeface="Arial"/>
                <a:rtl val="0"/>
              </a:rPr>
              <a:t>Slurm</a:t>
            </a:r>
            <a:r>
              <a:rPr lang="en-US" sz="2400" dirty="0">
                <a:solidFill>
                  <a:schemeClr val="tx1"/>
                </a:solidFill>
                <a:sym typeface="Arial"/>
                <a:rtl val="0"/>
              </a:rPr>
              <a:t> Script</a:t>
            </a:r>
          </a:p>
          <a:p>
            <a:pPr marL="452438"/>
            <a:r>
              <a:rPr lang="en-US" sz="2400" dirty="0">
                <a:solidFill>
                  <a:schemeClr val="tx1"/>
                </a:solidFill>
                <a:sym typeface="Arial"/>
                <a:rtl val="0"/>
              </a:rPr>
              <a:t>Getting Started</a:t>
            </a:r>
          </a:p>
          <a:p>
            <a:pPr marL="452438"/>
            <a:r>
              <a:rPr lang="en-US" sz="2400" dirty="0">
                <a:solidFill>
                  <a:schemeClr val="tx1"/>
                </a:solidFill>
                <a:sym typeface="Arial"/>
                <a:rtl val="0"/>
              </a:rPr>
              <a:t>Example Dataset</a:t>
            </a:r>
          </a:p>
          <a:p>
            <a:pPr marL="452438"/>
            <a:r>
              <a:rPr lang="en-US" sz="2400" dirty="0">
                <a:solidFill>
                  <a:schemeClr val="tx1"/>
                </a:solidFill>
                <a:sym typeface="Arial"/>
                <a:rtl val="0"/>
              </a:rPr>
              <a:t>Hands On: Batch Scripting</a:t>
            </a:r>
          </a:p>
          <a:p>
            <a:pPr marL="852488" lvl="1"/>
            <a:r>
              <a:rPr lang="en-US" sz="2000" dirty="0">
                <a:solidFill>
                  <a:schemeClr val="tx1"/>
                </a:solidFill>
                <a:sym typeface="Arial"/>
                <a:rtl val="0"/>
              </a:rPr>
              <a:t>#1: Submitting to </a:t>
            </a:r>
            <a:r>
              <a:rPr lang="en-US" sz="2000" dirty="0" err="1">
                <a:solidFill>
                  <a:schemeClr val="tx1"/>
                </a:solidFill>
                <a:sym typeface="Arial"/>
                <a:rtl val="0"/>
              </a:rPr>
              <a:t>Notchpeak</a:t>
            </a:r>
            <a:r>
              <a:rPr lang="en-US" sz="2000" dirty="0">
                <a:solidFill>
                  <a:schemeClr val="tx1"/>
                </a:solidFill>
                <a:sym typeface="Arial"/>
                <a:rtl val="0"/>
              </a:rPr>
              <a:t> Cluster</a:t>
            </a:r>
          </a:p>
          <a:p>
            <a:pPr marL="852488" lvl="1"/>
            <a:r>
              <a:rPr lang="en-US" sz="2000" dirty="0">
                <a:solidFill>
                  <a:schemeClr val="tx1"/>
                </a:solidFill>
                <a:sym typeface="Arial"/>
                <a:rtl val="0"/>
              </a:rPr>
              <a:t>#2: Submitting to Owner Nodes</a:t>
            </a:r>
          </a:p>
          <a:p>
            <a:pPr marL="452438"/>
            <a:r>
              <a:rPr lang="en-US" sz="2400" dirty="0">
                <a:solidFill>
                  <a:schemeClr val="tx1"/>
                </a:solidFill>
                <a:sym typeface="Arial"/>
                <a:rtl val="0"/>
              </a:rPr>
              <a:t>Hands On #3: Start an Interactive Job</a:t>
            </a:r>
          </a:p>
          <a:p>
            <a:pPr marL="452438"/>
            <a:r>
              <a:rPr lang="en-US" sz="2400" dirty="0">
                <a:solidFill>
                  <a:schemeClr val="accent2"/>
                </a:solidFill>
                <a:sym typeface="Arial"/>
                <a:rtl val="0"/>
              </a:rPr>
              <a:t>Hands On #4: Open OnDemand’s Job Composer</a:t>
            </a:r>
          </a:p>
        </p:txBody>
      </p:sp>
    </p:spTree>
    <p:extLst>
      <p:ext uri="{BB962C8B-B14F-4D97-AF65-F5344CB8AC3E}">
        <p14:creationId xmlns:p14="http://schemas.microsoft.com/office/powerpoint/2010/main" val="193075106"/>
      </p:ext>
    </p:extLst>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2523" y="1147762"/>
            <a:ext cx="8638954" cy="762000"/>
          </a:xfrm>
        </p:spPr>
        <p:txBody>
          <a:bodyPr/>
          <a:lstStyle/>
          <a:p>
            <a:pPr algn="ctr" eaLnBrk="1" hangingPunct="1"/>
            <a:r>
              <a:rPr lang="en-US" sz="4000" b="1" dirty="0">
                <a:solidFill>
                  <a:srgbClr val="990000"/>
                </a:solidFill>
                <a:latin typeface="+mn-lt"/>
              </a:rPr>
              <a:t>Open OnDemand</a:t>
            </a:r>
          </a:p>
        </p:txBody>
      </p:sp>
      <p:sp>
        <p:nvSpPr>
          <p:cNvPr id="18435" name="Rectangle 3"/>
          <p:cNvSpPr>
            <a:spLocks noGrp="1" noChangeArrowheads="1"/>
          </p:cNvSpPr>
          <p:nvPr>
            <p:ph idx="1"/>
          </p:nvPr>
        </p:nvSpPr>
        <p:spPr>
          <a:xfrm>
            <a:off x="47846" y="1909762"/>
            <a:ext cx="9048308" cy="4876800"/>
          </a:xfrm>
        </p:spPr>
        <p:txBody>
          <a:bodyPr/>
          <a:lstStyle/>
          <a:p>
            <a:r>
              <a:rPr lang="en-US" sz="2400" dirty="0"/>
              <a:t>Open OnDemand has built-in tools available as a GUI</a:t>
            </a:r>
          </a:p>
          <a:p>
            <a:r>
              <a:rPr lang="en-US" sz="2400" dirty="0"/>
              <a:t>Great alternative for users who aren’t comfortable via command line</a:t>
            </a:r>
          </a:p>
          <a:p>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204979166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2523" y="1147762"/>
            <a:ext cx="8638954" cy="762000"/>
          </a:xfrm>
        </p:spPr>
        <p:txBody>
          <a:bodyPr/>
          <a:lstStyle/>
          <a:p>
            <a:pPr algn="ctr" eaLnBrk="1" hangingPunct="1"/>
            <a:r>
              <a:rPr lang="en-US" sz="4000" b="1" dirty="0">
                <a:solidFill>
                  <a:srgbClr val="990000"/>
                </a:solidFill>
                <a:latin typeface="+mn-lt"/>
              </a:rPr>
              <a:t>Hands On #4: Open OnDemand</a:t>
            </a:r>
          </a:p>
        </p:txBody>
      </p:sp>
      <p:sp>
        <p:nvSpPr>
          <p:cNvPr id="18435" name="Rectangle 3"/>
          <p:cNvSpPr>
            <a:spLocks noGrp="1" noChangeArrowheads="1"/>
          </p:cNvSpPr>
          <p:nvPr>
            <p:ph idx="1"/>
          </p:nvPr>
        </p:nvSpPr>
        <p:spPr>
          <a:xfrm>
            <a:off x="47846" y="1909762"/>
            <a:ext cx="9048308" cy="452438"/>
          </a:xfrm>
        </p:spPr>
        <p:txBody>
          <a:bodyPr/>
          <a:lstStyle/>
          <a:p>
            <a:r>
              <a:rPr lang="en-US" sz="2400" dirty="0"/>
              <a:t>Navigate to </a:t>
            </a:r>
            <a:r>
              <a:rPr lang="en-US" sz="2400" b="1" dirty="0" err="1"/>
              <a:t>ondemand.chpc.utah.edu</a:t>
            </a:r>
            <a:endParaRPr lang="en-US" sz="2400" b="1" dirty="0"/>
          </a:p>
          <a:p>
            <a:r>
              <a:rPr lang="en-US" sz="2400" dirty="0"/>
              <a:t>Go to the ‘</a:t>
            </a:r>
            <a:r>
              <a:rPr lang="en-US" sz="2400" b="1" dirty="0"/>
              <a:t>Jobs</a:t>
            </a:r>
            <a:r>
              <a:rPr lang="en-US" sz="2400" dirty="0"/>
              <a:t>’ menu item</a:t>
            </a:r>
          </a:p>
          <a:p>
            <a:r>
              <a:rPr lang="en-US" sz="2400" dirty="0"/>
              <a:t>Click ‘</a:t>
            </a:r>
            <a:r>
              <a:rPr lang="en-US" sz="2400" b="1" dirty="0"/>
              <a:t>Job Composer</a:t>
            </a:r>
            <a:r>
              <a:rPr lang="en-US" sz="2400" dirty="0"/>
              <a:t>’</a:t>
            </a:r>
          </a:p>
          <a:p>
            <a:r>
              <a:rPr lang="en-US" sz="2400" dirty="0"/>
              <a:t>Click ‘</a:t>
            </a:r>
            <a:r>
              <a:rPr lang="en-US" sz="2400" b="1" dirty="0"/>
              <a:t>New Job</a:t>
            </a:r>
            <a:r>
              <a:rPr lang="en-US" sz="2400" dirty="0"/>
              <a:t>’ -&gt; ‘</a:t>
            </a:r>
            <a:r>
              <a:rPr lang="en-US" sz="2400" b="1" dirty="0"/>
              <a:t>From Specified Path</a:t>
            </a:r>
            <a:r>
              <a:rPr lang="en-US" sz="2400" dirty="0"/>
              <a:t>’</a:t>
            </a:r>
          </a:p>
          <a:p>
            <a:r>
              <a:rPr lang="en-US" sz="2400" dirty="0"/>
              <a:t>Input path that your </a:t>
            </a:r>
            <a:r>
              <a:rPr lang="en-US" sz="2400" dirty="0" err="1"/>
              <a:t>Slurm</a:t>
            </a:r>
            <a:r>
              <a:rPr lang="en-US" sz="2400" dirty="0"/>
              <a:t> script resides and </a:t>
            </a:r>
            <a:r>
              <a:rPr lang="en-US" sz="2400" b="1" dirty="0"/>
              <a:t>submit job</a:t>
            </a:r>
          </a:p>
          <a:p>
            <a:r>
              <a:rPr lang="en-US" sz="2400" b="1" dirty="0"/>
              <a:t>Cancel the job</a:t>
            </a:r>
          </a:p>
          <a:p>
            <a:pPr marL="0" indent="0">
              <a:buNone/>
            </a:pPr>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318431586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2523" y="1147762"/>
            <a:ext cx="8638954" cy="762000"/>
          </a:xfrm>
        </p:spPr>
        <p:txBody>
          <a:bodyPr/>
          <a:lstStyle/>
          <a:p>
            <a:pPr algn="ctr" eaLnBrk="1" hangingPunct="1"/>
            <a:r>
              <a:rPr lang="en-US" sz="4000" b="1" dirty="0">
                <a:solidFill>
                  <a:srgbClr val="990000"/>
                </a:solidFill>
                <a:latin typeface="+mn-lt"/>
              </a:rPr>
              <a:t>Hands On #4: Open OnDemand</a:t>
            </a:r>
          </a:p>
        </p:txBody>
      </p:sp>
      <p:sp>
        <p:nvSpPr>
          <p:cNvPr id="18435" name="Rectangle 3"/>
          <p:cNvSpPr>
            <a:spLocks noGrp="1" noChangeArrowheads="1"/>
          </p:cNvSpPr>
          <p:nvPr>
            <p:ph idx="1"/>
          </p:nvPr>
        </p:nvSpPr>
        <p:spPr>
          <a:xfrm>
            <a:off x="47846" y="1909762"/>
            <a:ext cx="9048308" cy="4876800"/>
          </a:xfrm>
        </p:spPr>
        <p:txBody>
          <a:bodyPr/>
          <a:lstStyle/>
          <a:p>
            <a:r>
              <a:rPr lang="en-US" sz="2400" u="sng" dirty="0"/>
              <a:t>Creating a job template</a:t>
            </a:r>
          </a:p>
          <a:p>
            <a:pPr lvl="1"/>
            <a:r>
              <a:rPr lang="en-US" sz="2000" dirty="0"/>
              <a:t>CHPC provides several job templates</a:t>
            </a:r>
          </a:p>
          <a:p>
            <a:pPr lvl="1"/>
            <a:r>
              <a:rPr lang="en-US" sz="2000" dirty="0"/>
              <a:t>You can create your own template</a:t>
            </a:r>
          </a:p>
          <a:p>
            <a:pPr lvl="2"/>
            <a:r>
              <a:rPr lang="en-US" sz="1600" dirty="0"/>
              <a:t>Only accessible to you</a:t>
            </a:r>
            <a:endParaRPr lang="en-US" sz="2400" dirty="0"/>
          </a:p>
          <a:p>
            <a:r>
              <a:rPr lang="en-US" sz="2400" b="1" dirty="0"/>
              <a:t>Select job </a:t>
            </a:r>
            <a:r>
              <a:rPr lang="en-US" sz="2400" dirty="0"/>
              <a:t>that just ran</a:t>
            </a:r>
          </a:p>
          <a:p>
            <a:r>
              <a:rPr lang="en-US" sz="2400" dirty="0"/>
              <a:t>Click ‘</a:t>
            </a:r>
            <a:r>
              <a:rPr lang="en-US" sz="2400" b="1" dirty="0"/>
              <a:t>create template</a:t>
            </a:r>
            <a:r>
              <a:rPr lang="en-US" sz="2400" dirty="0"/>
              <a:t>’</a:t>
            </a:r>
          </a:p>
          <a:p>
            <a:r>
              <a:rPr lang="en-US" sz="2400" b="1" dirty="0"/>
              <a:t>Fill in fields</a:t>
            </a:r>
          </a:p>
          <a:p>
            <a:r>
              <a:rPr lang="en-US" sz="2400" dirty="0"/>
              <a:t>View your new </a:t>
            </a:r>
            <a:r>
              <a:rPr lang="en-US" sz="2400" dirty="0" err="1"/>
              <a:t>Slurm</a:t>
            </a:r>
            <a:r>
              <a:rPr lang="en-US" sz="2400" dirty="0"/>
              <a:t> template!</a:t>
            </a:r>
          </a:p>
          <a:p>
            <a:endParaRPr lang="en-US" sz="2400" dirty="0"/>
          </a:p>
          <a:p>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355015173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2523" y="1147762"/>
            <a:ext cx="8638954" cy="762000"/>
          </a:xfrm>
        </p:spPr>
        <p:txBody>
          <a:bodyPr/>
          <a:lstStyle/>
          <a:p>
            <a:pPr algn="ctr" eaLnBrk="1" hangingPunct="1"/>
            <a:r>
              <a:rPr lang="en-US" sz="4000" b="1" dirty="0">
                <a:solidFill>
                  <a:srgbClr val="990000"/>
                </a:solidFill>
                <a:latin typeface="+mn-lt"/>
              </a:rPr>
              <a:t>Hands On #4: Open OnDemand</a:t>
            </a:r>
          </a:p>
        </p:txBody>
      </p:sp>
      <p:sp>
        <p:nvSpPr>
          <p:cNvPr id="18435" name="Rectangle 3"/>
          <p:cNvSpPr>
            <a:spLocks noGrp="1" noChangeArrowheads="1"/>
          </p:cNvSpPr>
          <p:nvPr>
            <p:ph idx="1"/>
          </p:nvPr>
        </p:nvSpPr>
        <p:spPr>
          <a:xfrm>
            <a:off x="47846" y="1909762"/>
            <a:ext cx="9048308" cy="4876800"/>
          </a:xfrm>
        </p:spPr>
        <p:txBody>
          <a:bodyPr/>
          <a:lstStyle/>
          <a:p>
            <a:r>
              <a:rPr lang="en-US" sz="2400" dirty="0"/>
              <a:t>Interested in learning more about Open OnDemand?</a:t>
            </a:r>
          </a:p>
          <a:p>
            <a:r>
              <a:rPr lang="en-US" sz="2400" dirty="0"/>
              <a:t>We give presentations on it every semester.</a:t>
            </a:r>
          </a:p>
          <a:p>
            <a:r>
              <a:rPr lang="en-US" sz="2400" dirty="0"/>
              <a:t>You can find slides and information here: </a:t>
            </a:r>
            <a:r>
              <a:rPr lang="en-US" sz="2400" dirty="0">
                <a:hlinkClick r:id="rId3"/>
              </a:rPr>
              <a:t>https://www.chpc.utah.edu/presentations/OpenOnDemand.php</a:t>
            </a:r>
            <a:endParaRPr lang="en-US" sz="2400"/>
          </a:p>
          <a:p>
            <a:pPr marL="0" indent="0">
              <a:buNone/>
            </a:pPr>
            <a:endParaRPr lang="en-US" sz="2400" dirty="0"/>
          </a:p>
          <a:p>
            <a:endParaRPr lang="en-US" sz="2400" dirty="0"/>
          </a:p>
          <a:p>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192865680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Documentation at CHPC</a:t>
            </a:r>
          </a:p>
        </p:txBody>
      </p:sp>
      <p:sp>
        <p:nvSpPr>
          <p:cNvPr id="18435" name="Rectangle 3"/>
          <p:cNvSpPr>
            <a:spLocks noGrp="1" noChangeArrowheads="1"/>
          </p:cNvSpPr>
          <p:nvPr>
            <p:ph idx="1"/>
          </p:nvPr>
        </p:nvSpPr>
        <p:spPr>
          <a:xfrm>
            <a:off x="0" y="1909354"/>
            <a:ext cx="9144000" cy="4567646"/>
          </a:xfrm>
        </p:spPr>
        <p:txBody>
          <a:bodyPr/>
          <a:lstStyle/>
          <a:p>
            <a:pPr marL="0" indent="0">
              <a:buNone/>
            </a:pPr>
            <a:r>
              <a:rPr lang="en-US" sz="2200" dirty="0">
                <a:hlinkClick r:id="rId3"/>
              </a:rPr>
              <a:t>https://www.chpc.utah.edu/documentation/software/slurm.php</a:t>
            </a:r>
            <a:endParaRPr lang="en-US" sz="2200" dirty="0"/>
          </a:p>
          <a:p>
            <a:pPr marL="0" indent="0">
              <a:buNone/>
            </a:pPr>
            <a:r>
              <a:rPr lang="en-US" sz="2200" dirty="0">
                <a:hlinkClick r:id="rId4"/>
              </a:rPr>
              <a:t>https://www.chpc.utah.edu/documentation/software/serial-jobs.php</a:t>
            </a:r>
            <a:endParaRPr lang="en-US" sz="2200" dirty="0"/>
          </a:p>
          <a:p>
            <a:pPr marL="0" indent="0">
              <a:buNone/>
            </a:pPr>
            <a:r>
              <a:rPr lang="en-US" sz="2200" dirty="0">
                <a:hlinkClick r:id="rId5"/>
              </a:rPr>
              <a:t>https://www.chpc.utah.edu/documentation/software/node-sharing.php</a:t>
            </a:r>
            <a:endParaRPr lang="en-US" sz="2200" dirty="0"/>
          </a:p>
          <a:p>
            <a:pPr marL="0" indent="0">
              <a:buNone/>
            </a:pPr>
            <a:r>
              <a:rPr lang="en-US" sz="2200" dirty="0">
                <a:hlinkClick r:id="rId6"/>
              </a:rPr>
              <a:t>https://www.chpc.utah.edu/usage/constraints/</a:t>
            </a:r>
            <a:r>
              <a:rPr lang="en-US" sz="2200" dirty="0"/>
              <a:t> </a:t>
            </a:r>
          </a:p>
          <a:p>
            <a:pPr marL="0" indent="0">
              <a:buNone/>
            </a:pPr>
            <a:r>
              <a:rPr lang="en-US" sz="2200" dirty="0">
                <a:hlinkClick r:id="rId7"/>
              </a:rPr>
              <a:t>https://www.chpc.utah.edu/documentation/guides/index.php#GenSlurm</a:t>
            </a:r>
            <a:r>
              <a:rPr lang="en-US" sz="2200" dirty="0"/>
              <a:t> </a:t>
            </a:r>
          </a:p>
          <a:p>
            <a:pPr marL="0" indent="0">
              <a:buNone/>
            </a:pPr>
            <a:endParaRPr lang="en-US" sz="2000" dirty="0"/>
          </a:p>
          <a:p>
            <a:pPr marL="0" indent="0">
              <a:buNone/>
            </a:pPr>
            <a:r>
              <a:rPr lang="en-US" sz="4000" b="1" dirty="0">
                <a:solidFill>
                  <a:srgbClr val="990000"/>
                </a:solidFill>
              </a:rPr>
              <a:t>Other good documentation sources</a:t>
            </a:r>
          </a:p>
          <a:p>
            <a:pPr marL="0" indent="0">
              <a:buNone/>
            </a:pPr>
            <a:r>
              <a:rPr lang="en-US" sz="2200" dirty="0">
                <a:hlinkClick r:id="rId8"/>
              </a:rPr>
              <a:t>http://slurm.schedmd.com/documentation.html</a:t>
            </a:r>
            <a:endParaRPr lang="en-US" sz="2200" dirty="0"/>
          </a:p>
          <a:p>
            <a:pPr marL="0" indent="0">
              <a:buNone/>
            </a:pPr>
            <a:r>
              <a:rPr lang="en-US" sz="2200" dirty="0">
                <a:hlinkClick r:id="rId9"/>
              </a:rPr>
              <a:t>http://slurm.schedmd.com/pdfs/summary.pdf</a:t>
            </a:r>
            <a:endParaRPr lang="en-US" sz="2200" dirty="0"/>
          </a:p>
          <a:p>
            <a:pPr marL="0" indent="0">
              <a:buNone/>
            </a:pPr>
            <a:r>
              <a:rPr lang="en-US" sz="2200" u="sng" dirty="0">
                <a:hlinkClick r:id="rId10"/>
              </a:rPr>
              <a:t>http://www.schedmd.com/slurmdocs/rosetta.pdf</a:t>
            </a:r>
            <a:r>
              <a:rPr lang="en-US" sz="2800" dirty="0"/>
              <a:t> </a:t>
            </a:r>
          </a:p>
          <a:p>
            <a:pPr marL="0" indent="0" eaLnBrk="1" hangingPunct="1">
              <a:buNone/>
            </a:pPr>
            <a:endParaRPr lang="en-US" sz="2800" dirty="0"/>
          </a:p>
        </p:txBody>
      </p:sp>
    </p:spTree>
    <p:extLst>
      <p:ext uri="{BB962C8B-B14F-4D97-AF65-F5344CB8AC3E}">
        <p14:creationId xmlns:p14="http://schemas.microsoft.com/office/powerpoint/2010/main" val="6633680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n-US" sz="4000" b="1" dirty="0">
                <a:solidFill>
                  <a:srgbClr val="990000"/>
                </a:solidFill>
                <a:latin typeface="+mn-lt"/>
              </a:rPr>
              <a:t>Getting Help</a:t>
            </a:r>
          </a:p>
        </p:txBody>
      </p:sp>
      <p:sp>
        <p:nvSpPr>
          <p:cNvPr id="41987" name="Rectangle 3"/>
          <p:cNvSpPr>
            <a:spLocks noGrp="1" noChangeArrowheads="1"/>
          </p:cNvSpPr>
          <p:nvPr>
            <p:ph idx="1"/>
          </p:nvPr>
        </p:nvSpPr>
        <p:spPr>
          <a:xfrm>
            <a:off x="76200" y="1981200"/>
            <a:ext cx="9067800" cy="4267200"/>
          </a:xfrm>
        </p:spPr>
        <p:txBody>
          <a:bodyPr/>
          <a:lstStyle/>
          <a:p>
            <a:pPr eaLnBrk="1" hangingPunct="1"/>
            <a:r>
              <a:rPr lang="en-US" sz="2800" dirty="0"/>
              <a:t>CHPC website documentation</a:t>
            </a:r>
          </a:p>
          <a:p>
            <a:pPr lvl="1" eaLnBrk="1" hangingPunct="1"/>
            <a:r>
              <a:rPr lang="en-US" sz="2400" dirty="0">
                <a:hlinkClick r:id="rId3"/>
              </a:rPr>
              <a:t>www.chpc.utah.edu</a:t>
            </a:r>
            <a:endParaRPr lang="en-US" sz="2400" dirty="0"/>
          </a:p>
          <a:p>
            <a:pPr lvl="2" eaLnBrk="1" hangingPunct="1"/>
            <a:r>
              <a:rPr lang="en-US" sz="2200" dirty="0"/>
              <a:t>Getting started guide, cluster usage guides, software manual pages, CHPC policies</a:t>
            </a:r>
          </a:p>
          <a:p>
            <a:pPr eaLnBrk="1" hangingPunct="1"/>
            <a:r>
              <a:rPr lang="en-US" sz="2800" dirty="0"/>
              <a:t>Email: </a:t>
            </a:r>
            <a:r>
              <a:rPr lang="en-US" sz="2800" dirty="0">
                <a:hlinkClick r:id="rId4"/>
              </a:rPr>
              <a:t>helpdesk@chpc.utah.edu</a:t>
            </a:r>
            <a:r>
              <a:rPr lang="en-US" sz="2800" dirty="0"/>
              <a:t> </a:t>
            </a:r>
          </a:p>
          <a:p>
            <a:pPr eaLnBrk="1" hangingPunct="1"/>
            <a:r>
              <a:rPr lang="en-US" sz="2800" dirty="0"/>
              <a:t>Help Desk: 405 INSCC</a:t>
            </a:r>
          </a:p>
          <a:p>
            <a:pPr eaLnBrk="1" hangingPunct="1"/>
            <a:r>
              <a:rPr lang="en-US" sz="2800" dirty="0"/>
              <a:t>We use </a:t>
            </a:r>
            <a:r>
              <a:rPr lang="en-US" sz="2800" dirty="0">
                <a:hlinkClick r:id="rId5"/>
              </a:rPr>
              <a:t>chpc-hpc-users@lists.utah.edu</a:t>
            </a:r>
            <a:r>
              <a:rPr lang="en-US" sz="2800" dirty="0"/>
              <a:t> for sending messages to users</a:t>
            </a:r>
          </a:p>
          <a:p>
            <a:pPr marL="0" indent="0" eaLnBrk="1" hangingPunct="1">
              <a:buNone/>
            </a:pPr>
            <a:endParaRPr lang="en-US" sz="2400" dirty="0"/>
          </a:p>
        </p:txBody>
      </p:sp>
    </p:spTree>
    <p:extLst>
      <p:ext uri="{BB962C8B-B14F-4D97-AF65-F5344CB8AC3E}">
        <p14:creationId xmlns:p14="http://schemas.microsoft.com/office/powerpoint/2010/main" val="27420985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80CC73B-0286-BBD1-7418-2212A50DBE1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D546DF0-F148-5833-7ABD-12C06B32276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7"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66E976A-8459-F27F-C303-6924FE147D0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783" y="1143000"/>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EA584EF-13FB-7ECA-3932-66070696D25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273" y="11599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7110C56-1863-9379-7893-70E43281A25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957" y="45127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CCD76E8-856A-E8D2-ADCA-630F8DAAAC9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345" y="4478866"/>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C178542-70FB-230B-9587-512912778F4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 y="4478866"/>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58D6638-166E-6CFF-7C41-356B82D2A27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953"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5BF7FF8-81E3-A1FE-9F61-F6DD62844A7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957"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DF1D4949-5517-6BBB-AD17-1897C3432DAF}"/>
              </a:ext>
              <a:ext uri="{C183D7F6-B498-43B3-948B-1728B52AA6E4}">
                <adec:decorative xmlns:adec="http://schemas.microsoft.com/office/drawing/2017/decorative" val="1"/>
              </a:ext>
            </a:extLst>
          </p:cNvPr>
          <p:cNvSpPr/>
          <p:nvPr/>
        </p:nvSpPr>
        <p:spPr bwMode="auto">
          <a:xfrm>
            <a:off x="533400" y="16764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5" name="Oval 14">
            <a:extLst>
              <a:ext uri="{FF2B5EF4-FFF2-40B4-BE49-F238E27FC236}">
                <a16:creationId xmlns:a16="http://schemas.microsoft.com/office/drawing/2014/main" id="{A1D2B7EF-74D4-4487-D4EE-37B7BBDABBFC}"/>
              </a:ext>
              <a:ext uri="{C183D7F6-B498-43B3-948B-1728B52AA6E4}">
                <adec:decorative xmlns:adec="http://schemas.microsoft.com/office/drawing/2017/decorative" val="1"/>
              </a:ext>
            </a:extLst>
          </p:cNvPr>
          <p:cNvSpPr/>
          <p:nvPr/>
        </p:nvSpPr>
        <p:spPr bwMode="auto">
          <a:xfrm>
            <a:off x="3323790" y="16933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6" name="Oval 15">
            <a:extLst>
              <a:ext uri="{FF2B5EF4-FFF2-40B4-BE49-F238E27FC236}">
                <a16:creationId xmlns:a16="http://schemas.microsoft.com/office/drawing/2014/main" id="{E15F17DF-17F5-044C-F102-B5D318DCA4C6}"/>
              </a:ext>
              <a:ext uri="{C183D7F6-B498-43B3-948B-1728B52AA6E4}">
                <adec:decorative xmlns:adec="http://schemas.microsoft.com/office/drawing/2017/decorative" val="1"/>
              </a:ext>
            </a:extLst>
          </p:cNvPr>
          <p:cNvSpPr/>
          <p:nvPr/>
        </p:nvSpPr>
        <p:spPr bwMode="auto">
          <a:xfrm>
            <a:off x="6161529" y="17060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7" name="Oval 16">
            <a:extLst>
              <a:ext uri="{FF2B5EF4-FFF2-40B4-BE49-F238E27FC236}">
                <a16:creationId xmlns:a16="http://schemas.microsoft.com/office/drawing/2014/main" id="{6BEFC059-C20A-F9B9-0C00-C3440B0B72CB}"/>
              </a:ext>
              <a:ext uri="{C183D7F6-B498-43B3-948B-1728B52AA6E4}">
                <adec:decorative xmlns:adec="http://schemas.microsoft.com/office/drawing/2017/decorative" val="1"/>
              </a:ext>
            </a:extLst>
          </p:cNvPr>
          <p:cNvSpPr/>
          <p:nvPr/>
        </p:nvSpPr>
        <p:spPr bwMode="auto">
          <a:xfrm>
            <a:off x="6064786" y="33824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8" name="Oval 17">
            <a:extLst>
              <a:ext uri="{FF2B5EF4-FFF2-40B4-BE49-F238E27FC236}">
                <a16:creationId xmlns:a16="http://schemas.microsoft.com/office/drawing/2014/main" id="{2FDCCEA4-2AC9-C0C0-D8B3-64A330FB8F68}"/>
              </a:ext>
              <a:ext uri="{C183D7F6-B498-43B3-948B-1728B52AA6E4}">
                <adec:decorative xmlns:adec="http://schemas.microsoft.com/office/drawing/2017/decorative" val="1"/>
              </a:ext>
            </a:extLst>
          </p:cNvPr>
          <p:cNvSpPr/>
          <p:nvPr/>
        </p:nvSpPr>
        <p:spPr bwMode="auto">
          <a:xfrm>
            <a:off x="3371295" y="33824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9" name="Oval 18">
            <a:extLst>
              <a:ext uri="{FF2B5EF4-FFF2-40B4-BE49-F238E27FC236}">
                <a16:creationId xmlns:a16="http://schemas.microsoft.com/office/drawing/2014/main" id="{A65BB60D-758A-6BB6-1DAD-0109BB084558}"/>
              </a:ext>
              <a:ext uri="{C183D7F6-B498-43B3-948B-1728B52AA6E4}">
                <adec:decorative xmlns:adec="http://schemas.microsoft.com/office/drawing/2017/decorative" val="1"/>
              </a:ext>
            </a:extLst>
          </p:cNvPr>
          <p:cNvSpPr/>
          <p:nvPr/>
        </p:nvSpPr>
        <p:spPr bwMode="auto">
          <a:xfrm>
            <a:off x="461276" y="33655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0" name="Oval 19">
            <a:extLst>
              <a:ext uri="{FF2B5EF4-FFF2-40B4-BE49-F238E27FC236}">
                <a16:creationId xmlns:a16="http://schemas.microsoft.com/office/drawing/2014/main" id="{04BD8A7E-6274-EE43-F7AC-1095E8435FA9}"/>
              </a:ext>
              <a:ext uri="{C183D7F6-B498-43B3-948B-1728B52AA6E4}">
                <adec:decorative xmlns:adec="http://schemas.microsoft.com/office/drawing/2017/decorative" val="1"/>
              </a:ext>
            </a:extLst>
          </p:cNvPr>
          <p:cNvSpPr/>
          <p:nvPr/>
        </p:nvSpPr>
        <p:spPr bwMode="auto">
          <a:xfrm>
            <a:off x="461277" y="4991099"/>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1" name="Oval 20">
            <a:extLst>
              <a:ext uri="{FF2B5EF4-FFF2-40B4-BE49-F238E27FC236}">
                <a16:creationId xmlns:a16="http://schemas.microsoft.com/office/drawing/2014/main" id="{EF6CEFE9-3284-7FC3-C8C4-74D3C745EE96}"/>
              </a:ext>
              <a:ext uri="{C183D7F6-B498-43B3-948B-1728B52AA6E4}">
                <adec:decorative xmlns:adec="http://schemas.microsoft.com/office/drawing/2017/decorative" val="1"/>
              </a:ext>
            </a:extLst>
          </p:cNvPr>
          <p:cNvSpPr/>
          <p:nvPr/>
        </p:nvSpPr>
        <p:spPr bwMode="auto">
          <a:xfrm>
            <a:off x="3276600" y="4974166"/>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2" name="Oval 21">
            <a:extLst>
              <a:ext uri="{FF2B5EF4-FFF2-40B4-BE49-F238E27FC236}">
                <a16:creationId xmlns:a16="http://schemas.microsoft.com/office/drawing/2014/main" id="{E84A7E31-FC00-D496-D048-74083589B13A}"/>
              </a:ext>
              <a:ext uri="{C183D7F6-B498-43B3-948B-1728B52AA6E4}">
                <adec:decorative xmlns:adec="http://schemas.microsoft.com/office/drawing/2017/decorative" val="1"/>
              </a:ext>
            </a:extLst>
          </p:cNvPr>
          <p:cNvSpPr/>
          <p:nvPr/>
        </p:nvSpPr>
        <p:spPr bwMode="auto">
          <a:xfrm>
            <a:off x="6096624" y="50292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3" name="TextBox 22">
            <a:extLst>
              <a:ext uri="{FF2B5EF4-FFF2-40B4-BE49-F238E27FC236}">
                <a16:creationId xmlns:a16="http://schemas.microsoft.com/office/drawing/2014/main" id="{0BCC3579-0FA2-821B-182E-89DA8D6F7DF9}"/>
              </a:ext>
            </a:extLst>
          </p:cNvPr>
          <p:cNvSpPr txBox="1"/>
          <p:nvPr/>
        </p:nvSpPr>
        <p:spPr>
          <a:xfrm>
            <a:off x="1569859" y="2520907"/>
            <a:ext cx="6004281" cy="2308324"/>
          </a:xfrm>
          <a:prstGeom prst="rect">
            <a:avLst/>
          </a:prstGeom>
          <a:solidFill>
            <a:schemeClr val="accent1"/>
          </a:solidFill>
        </p:spPr>
        <p:txBody>
          <a:bodyPr wrap="square" rtlCol="0">
            <a:spAutoFit/>
          </a:bodyPr>
          <a:lstStyle/>
          <a:p>
            <a:r>
              <a:rPr lang="en-US" dirty="0"/>
              <a:t>The login node has limited resources</a:t>
            </a:r>
          </a:p>
          <a:p>
            <a:endParaRPr lang="en-US" dirty="0"/>
          </a:p>
          <a:p>
            <a:r>
              <a:rPr lang="en-US" dirty="0"/>
              <a:t>You could guess that, in this example, just a few people could overload the login node</a:t>
            </a:r>
          </a:p>
          <a:p>
            <a:endParaRPr lang="en-US" dirty="0"/>
          </a:p>
          <a:p>
            <a:r>
              <a:rPr lang="en-US" dirty="0"/>
              <a:t>Nobody could login, edit files, </a:t>
            </a:r>
            <a:r>
              <a:rPr lang="en-US" dirty="0" err="1"/>
              <a:t>etc</a:t>
            </a:r>
            <a:r>
              <a:rPr lang="en-US" dirty="0"/>
              <a:t>…</a:t>
            </a:r>
          </a:p>
        </p:txBody>
      </p:sp>
      <p:sp>
        <p:nvSpPr>
          <p:cNvPr id="24" name="TextBox 23">
            <a:extLst>
              <a:ext uri="{FF2B5EF4-FFF2-40B4-BE49-F238E27FC236}">
                <a16:creationId xmlns:a16="http://schemas.microsoft.com/office/drawing/2014/main" id="{D3BDB920-06E3-ED80-C188-E882691B4DB7}"/>
              </a:ext>
              <a:ext uri="{C183D7F6-B498-43B3-948B-1728B52AA6E4}">
                <adec:decorative xmlns:adec="http://schemas.microsoft.com/office/drawing/2017/decorative" val="1"/>
              </a:ext>
            </a:extLst>
          </p:cNvPr>
          <p:cNvSpPr txBox="1"/>
          <p:nvPr/>
        </p:nvSpPr>
        <p:spPr>
          <a:xfrm>
            <a:off x="2867858" y="1032668"/>
            <a:ext cx="4572000" cy="1077218"/>
          </a:xfrm>
          <a:prstGeom prst="rect">
            <a:avLst/>
          </a:prstGeom>
          <a:noFill/>
        </p:spPr>
        <p:txBody>
          <a:bodyPr wrap="square">
            <a:spAutoFit/>
          </a:bodyPr>
          <a:lstStyle/>
          <a:p>
            <a:br>
              <a:rPr lang="en-US" sz="4000" dirty="0"/>
            </a:br>
            <a:endParaRPr lang="en-US" dirty="0"/>
          </a:p>
        </p:txBody>
      </p:sp>
      <p:sp>
        <p:nvSpPr>
          <p:cNvPr id="25" name="Title 24">
            <a:extLst>
              <a:ext uri="{FF2B5EF4-FFF2-40B4-BE49-F238E27FC236}">
                <a16:creationId xmlns:a16="http://schemas.microsoft.com/office/drawing/2014/main" id="{69219645-3F86-40E5-9761-D32AEEF172C1}"/>
              </a:ext>
            </a:extLst>
          </p:cNvPr>
          <p:cNvSpPr>
            <a:spLocks noGrp="1"/>
          </p:cNvSpPr>
          <p:nvPr>
            <p:ph type="title"/>
          </p:nvPr>
        </p:nvSpPr>
        <p:spPr>
          <a:xfrm>
            <a:off x="457200" y="-762000"/>
            <a:ext cx="8153400" cy="762000"/>
          </a:xfrm>
        </p:spPr>
        <p:txBody>
          <a:bodyPr vert="horz" wrap="square" lIns="91440" tIns="45720" rIns="91440" bIns="45720" numCol="1" anchor="b" anchorCtr="0" compatLnSpc="1">
            <a:prstTxWarp prst="textNoShape">
              <a:avLst/>
            </a:prstTxWarp>
          </a:bodyPr>
          <a:lstStyle/>
          <a:p>
            <a:r>
              <a:rPr lang="en-US" sz="7200" b="1" dirty="0">
                <a:solidFill>
                  <a:srgbClr val="990000"/>
                </a:solidFill>
                <a:latin typeface="Arial (Body)"/>
              </a:rPr>
              <a:t>What is </a:t>
            </a:r>
            <a:r>
              <a:rPr lang="en-US" sz="7200" b="1" dirty="0" err="1">
                <a:solidFill>
                  <a:srgbClr val="990000"/>
                </a:solidFill>
                <a:latin typeface="Arial (Body)"/>
              </a:rPr>
              <a:t>Slurm</a:t>
            </a:r>
            <a:br>
              <a:rPr lang="en-US" sz="7200" b="1" dirty="0">
                <a:solidFill>
                  <a:srgbClr val="990000"/>
                </a:solidFill>
                <a:latin typeface="Arial (Body)"/>
              </a:rPr>
            </a:br>
            <a:r>
              <a:rPr lang="en-US" b="1" dirty="0">
                <a:solidFill>
                  <a:srgbClr val="990000"/>
                </a:solidFill>
                <a:latin typeface="Arial (Body)"/>
              </a:rPr>
              <a:t>…and why use it?</a:t>
            </a:r>
            <a:endParaRPr lang="en-US" dirty="0"/>
          </a:p>
        </p:txBody>
      </p:sp>
    </p:spTree>
    <p:extLst>
      <p:ext uri="{BB962C8B-B14F-4D97-AF65-F5344CB8AC3E}">
        <p14:creationId xmlns:p14="http://schemas.microsoft.com/office/powerpoint/2010/main" val="55167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65A1066-081D-662B-E749-A361352C4C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858000" cy="47136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Elbow Connector 7">
            <a:extLst>
              <a:ext uri="{FF2B5EF4-FFF2-40B4-BE49-F238E27FC236}">
                <a16:creationId xmlns:a16="http://schemas.microsoft.com/office/drawing/2014/main" id="{80EFB69C-8D60-AF15-65A3-B235F072EF88}"/>
              </a:ext>
              <a:ext uri="{C183D7F6-B498-43B3-948B-1728B52AA6E4}">
                <adec:decorative xmlns:adec="http://schemas.microsoft.com/office/drawing/2017/decorative" val="1"/>
              </a:ext>
            </a:extLst>
          </p:cNvPr>
          <p:cNvCxnSpPr/>
          <p:nvPr/>
        </p:nvCxnSpPr>
        <p:spPr bwMode="auto">
          <a:xfrm rot="5400000" flipH="1" flipV="1">
            <a:off x="2784272" y="2256367"/>
            <a:ext cx="1143000" cy="114300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9" name="Picture 2">
            <a:extLst>
              <a:ext uri="{FF2B5EF4-FFF2-40B4-BE49-F238E27FC236}">
                <a16:creationId xmlns:a16="http://schemas.microsoft.com/office/drawing/2014/main" id="{930ED2D9-9792-3DD6-5D69-D8597F9EEA6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599" y="1983710"/>
            <a:ext cx="920345" cy="8421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C5CCA5E-F6C1-FDD9-B6B1-C5E5963DBCC3}"/>
              </a:ext>
            </a:extLst>
          </p:cNvPr>
          <p:cNvSpPr txBox="1"/>
          <p:nvPr/>
        </p:nvSpPr>
        <p:spPr>
          <a:xfrm>
            <a:off x="245533" y="1413933"/>
            <a:ext cx="2538737" cy="1938992"/>
          </a:xfrm>
          <a:prstGeom prst="rect">
            <a:avLst/>
          </a:prstGeom>
          <a:noFill/>
        </p:spPr>
        <p:txBody>
          <a:bodyPr wrap="square" rtlCol="0">
            <a:spAutoFit/>
          </a:bodyPr>
          <a:lstStyle/>
          <a:p>
            <a:r>
              <a:rPr lang="en-US" dirty="0"/>
              <a:t>*</a:t>
            </a:r>
            <a:r>
              <a:rPr lang="en-US" dirty="0" err="1"/>
              <a:t>Slurm</a:t>
            </a:r>
            <a:r>
              <a:rPr lang="en-US" dirty="0"/>
              <a:t> allows users to request a compute job to run on compute nodes</a:t>
            </a:r>
          </a:p>
        </p:txBody>
      </p:sp>
      <p:sp>
        <p:nvSpPr>
          <p:cNvPr id="3" name="Title 2">
            <a:extLst>
              <a:ext uri="{FF2B5EF4-FFF2-40B4-BE49-F238E27FC236}">
                <a16:creationId xmlns:a16="http://schemas.microsoft.com/office/drawing/2014/main" id="{2EA72926-4489-B913-8B2B-2FEC1427C773}"/>
              </a:ext>
            </a:extLst>
          </p:cNvPr>
          <p:cNvSpPr txBox="1">
            <a:spLocks noGrp="1"/>
          </p:cNvSpPr>
          <p:nvPr>
            <p:ph type="title" idx="4294967295"/>
          </p:nvPr>
        </p:nvSpPr>
        <p:spPr>
          <a:xfrm>
            <a:off x="2930729" y="947741"/>
            <a:ext cx="4572000" cy="1415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990000"/>
                </a:solidFill>
                <a:effectLst/>
                <a:uLnTx/>
                <a:uFillTx/>
                <a:latin typeface="Arial (Body)"/>
                <a:ea typeface="ＭＳ Ｐゴシック" pitchFamily="26" charset="-128"/>
                <a:cs typeface="ＭＳ Ｐゴシック" pitchFamily="26" charset="-128"/>
              </a:rPr>
              <a:t>What is </a:t>
            </a:r>
            <a:r>
              <a:rPr kumimoji="0" lang="en-US" sz="3800" b="1" i="0" u="none" strike="noStrike" kern="1200" cap="none" spc="0" normalizeH="0" baseline="0" noProof="0" dirty="0" err="1">
                <a:ln>
                  <a:noFill/>
                </a:ln>
                <a:solidFill>
                  <a:srgbClr val="990000"/>
                </a:solidFill>
                <a:effectLst/>
                <a:uLnTx/>
                <a:uFillTx/>
                <a:latin typeface="Arial (Body)"/>
                <a:ea typeface="ＭＳ Ｐゴシック" pitchFamily="26" charset="-128"/>
                <a:cs typeface="ＭＳ Ｐゴシック" pitchFamily="26" charset="-128"/>
              </a:rPr>
              <a:t>Slurm</a:t>
            </a:r>
            <a:br>
              <a:rPr kumimoji="0" lang="en-US" sz="3800" b="1" i="0" u="none" strike="noStrike" kern="1200" cap="none" spc="0" normalizeH="0" baseline="0" noProof="0" dirty="0">
                <a:ln>
                  <a:noFill/>
                </a:ln>
                <a:solidFill>
                  <a:srgbClr val="990000"/>
                </a:solidFill>
                <a:effectLst/>
                <a:uLnTx/>
                <a:uFillTx/>
                <a:latin typeface="Arial (Body)"/>
                <a:ea typeface="ＭＳ Ｐゴシック" pitchFamily="26" charset="-128"/>
                <a:cs typeface="ＭＳ Ｐゴシック" pitchFamily="26" charset="-128"/>
              </a:rPr>
            </a:br>
            <a:r>
              <a:rPr kumimoji="0" lang="en-US" sz="2400" b="1" i="0" u="none" strike="noStrike" kern="1200" cap="none" spc="0" normalizeH="0" baseline="0" noProof="0" dirty="0">
                <a:ln>
                  <a:noFill/>
                </a:ln>
                <a:solidFill>
                  <a:srgbClr val="990000"/>
                </a:solidFill>
                <a:effectLst/>
                <a:uLnTx/>
                <a:uFillTx/>
                <a:latin typeface="Arial (Body)"/>
                <a:ea typeface="ＭＳ Ｐゴシック" pitchFamily="26" charset="-128"/>
                <a:cs typeface="ＭＳ Ｐゴシック" pitchFamily="26" charset="-128"/>
              </a:rPr>
              <a:t>…and why use it?</a:t>
            </a:r>
            <a:br>
              <a:rPr kumimoji="0" lang="en-US" sz="4000" b="0" i="0" u="none" strike="noStrike" kern="1200" cap="none" spc="0" normalizeH="0" baseline="0" noProof="0" dirty="0">
                <a:ln>
                  <a:noFill/>
                </a:ln>
                <a:solidFill>
                  <a:schemeClr val="tx1"/>
                </a:solidFill>
                <a:effectLst/>
                <a:uLnTx/>
                <a:uFillTx/>
                <a:latin typeface="Arial" pitchFamily="26" charset="0"/>
                <a:ea typeface="ＭＳ Ｐゴシック" pitchFamily="26" charset="-128"/>
                <a:cs typeface="ＭＳ Ｐゴシック" pitchFamily="26" charset="-128"/>
              </a:rPr>
            </a:br>
            <a:endParaRPr kumimoji="0" lang="en-US" sz="2400" b="0" i="0" u="none" strike="noStrike" kern="1200" cap="none" spc="0" normalizeH="0" baseline="0" noProof="0" dirty="0">
              <a:ln>
                <a:noFill/>
              </a:ln>
              <a:solidFill>
                <a:schemeClr val="tx1"/>
              </a:solidFill>
              <a:effectLst/>
              <a:uLnTx/>
              <a:uFillTx/>
              <a:latin typeface="Arial"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0105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br>
              <a:rPr lang="en-US" sz="3800" b="1" dirty="0">
                <a:solidFill>
                  <a:srgbClr val="990000"/>
                </a:solidFill>
                <a:latin typeface="Arial (Body)"/>
              </a:rPr>
            </a:br>
            <a:r>
              <a:rPr lang="en-US" sz="2400" b="1" dirty="0">
                <a:solidFill>
                  <a:srgbClr val="990000"/>
                </a:solidFill>
                <a:latin typeface="Arial (Body)"/>
              </a:rPr>
              <a:t>…and why use it?</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9296400" cy="4572000"/>
          </a:xfrm>
        </p:spPr>
        <p:txBody>
          <a:bodyPr/>
          <a:lstStyle/>
          <a:p>
            <a:pPr>
              <a:lnSpc>
                <a:spcPct val="150000"/>
              </a:lnSpc>
            </a:pPr>
            <a:r>
              <a:rPr lang="en-US" sz="2400" dirty="0">
                <a:solidFill>
                  <a:schemeClr val="tx1"/>
                </a:solidFill>
              </a:rPr>
              <a:t>So, how do we ask </a:t>
            </a:r>
            <a:r>
              <a:rPr lang="en-US" sz="2400" dirty="0" err="1">
                <a:solidFill>
                  <a:schemeClr val="tx1"/>
                </a:solidFill>
              </a:rPr>
              <a:t>Slurm</a:t>
            </a:r>
            <a:r>
              <a:rPr lang="en-US" sz="2400" dirty="0">
                <a:solidFill>
                  <a:schemeClr val="tx1"/>
                </a:solidFill>
              </a:rPr>
              <a:t> to submit a job?</a:t>
            </a:r>
          </a:p>
          <a:p>
            <a:pPr>
              <a:lnSpc>
                <a:spcPct val="150000"/>
              </a:lnSpc>
            </a:pPr>
            <a:r>
              <a:rPr lang="en-US" sz="2400" dirty="0">
                <a:solidFill>
                  <a:schemeClr val="tx1"/>
                </a:solidFill>
              </a:rPr>
              <a:t>We need to ask for the correct resources</a:t>
            </a:r>
          </a:p>
          <a:p>
            <a:pPr>
              <a:lnSpc>
                <a:spcPct val="150000"/>
              </a:lnSpc>
            </a:pPr>
            <a:r>
              <a:rPr lang="en-US" sz="2400" dirty="0">
                <a:solidFill>
                  <a:schemeClr val="tx1"/>
                </a:solidFill>
              </a:rPr>
              <a:t>But first, we need to know what those resources are…</a:t>
            </a:r>
          </a:p>
          <a:p>
            <a:pPr marL="0" indent="0">
              <a:buNone/>
            </a:pPr>
            <a:endParaRPr lang="en-US" sz="1400" dirty="0">
              <a:solidFill>
                <a:schemeClr val="tx1"/>
              </a:solidFill>
            </a:endParaRPr>
          </a:p>
          <a:p>
            <a:pPr marL="0" indent="0">
              <a:buNone/>
            </a:pPr>
            <a:endParaRPr lang="en-US" sz="2400" dirty="0">
              <a:solidFill>
                <a:schemeClr val="tx1"/>
              </a:solidFill>
            </a:endParaRPr>
          </a:p>
        </p:txBody>
      </p:sp>
      <p:pic>
        <p:nvPicPr>
          <p:cNvPr id="6" name="Picture 2">
            <a:extLst>
              <a:ext uri="{FF2B5EF4-FFF2-40B4-BE49-F238E27FC236}">
                <a16:creationId xmlns:a16="http://schemas.microsoft.com/office/drawing/2014/main" id="{2BA75D70-752A-7F7E-C959-F02CDD8E46F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572000"/>
            <a:ext cx="2617641" cy="179916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a:extLst>
              <a:ext uri="{FF2B5EF4-FFF2-40B4-BE49-F238E27FC236}">
                <a16:creationId xmlns:a16="http://schemas.microsoft.com/office/drawing/2014/main" id="{42602556-19CA-B849-91BD-6C38D0ED0967}"/>
              </a:ext>
              <a:ext uri="{C183D7F6-B498-43B3-948B-1728B52AA6E4}">
                <adec:decorative xmlns:adec="http://schemas.microsoft.com/office/drawing/2017/decorative" val="1"/>
              </a:ext>
            </a:extLst>
          </p:cNvPr>
          <p:cNvCxnSpPr>
            <a:cxnSpLocks/>
          </p:cNvCxnSpPr>
          <p:nvPr/>
        </p:nvCxnSpPr>
        <p:spPr bwMode="auto">
          <a:xfrm rot="5400000" flipH="1" flipV="1">
            <a:off x="7035756" y="4882386"/>
            <a:ext cx="645715" cy="48188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8" name="Picture 2">
            <a:extLst>
              <a:ext uri="{FF2B5EF4-FFF2-40B4-BE49-F238E27FC236}">
                <a16:creationId xmlns:a16="http://schemas.microsoft.com/office/drawing/2014/main" id="{B2AD2D22-7D47-B045-49D9-E729C226288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086" y="4766601"/>
            <a:ext cx="423449" cy="38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331723"/>
      </p:ext>
    </p:extLst>
  </p:cSld>
  <p:clrMapOvr>
    <a:masterClrMapping/>
  </p:clrMapOvr>
  <p:transition/>
</p:sld>
</file>

<file path=ppt/theme/theme1.xml><?xml version="1.0" encoding="utf-8"?>
<a:theme xmlns:a="http://schemas.openxmlformats.org/drawingml/2006/main" name="Web Style Gray">
  <a:themeElements>
    <a:clrScheme name="">
      <a:dk1>
        <a:srgbClr val="545454"/>
      </a:dk1>
      <a:lt1>
        <a:srgbClr val="FFFFFF"/>
      </a:lt1>
      <a:dk2>
        <a:srgbClr val="545454"/>
      </a:dk2>
      <a:lt2>
        <a:srgbClr val="808080"/>
      </a:lt2>
      <a:accent1>
        <a:srgbClr val="DC9A4C"/>
      </a:accent1>
      <a:accent2>
        <a:srgbClr val="7F1603"/>
      </a:accent2>
      <a:accent3>
        <a:srgbClr val="FFFFFF"/>
      </a:accent3>
      <a:accent4>
        <a:srgbClr val="464646"/>
      </a:accent4>
      <a:accent5>
        <a:srgbClr val="EBCAB2"/>
      </a:accent5>
      <a:accent6>
        <a:srgbClr val="721302"/>
      </a:accent6>
      <a:hlink>
        <a:srgbClr val="687435"/>
      </a:hlink>
      <a:folHlink>
        <a:srgbClr val="677B85"/>
      </a:folHlink>
    </a:clrScheme>
    <a:fontScheme name="Blank Presentation">
      <a:majorFont>
        <a:latin typeface="Times"/>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64835</TotalTime>
  <Words>8134</Words>
  <Application>Microsoft Macintosh PowerPoint</Application>
  <PresentationFormat>On-screen Show (4:3)</PresentationFormat>
  <Paragraphs>1282</Paragraphs>
  <Slides>67</Slides>
  <Notes>63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Arial (Body)</vt:lpstr>
      <vt:lpstr>Consolas</vt:lpstr>
      <vt:lpstr>Courier</vt:lpstr>
      <vt:lpstr>Menlo</vt:lpstr>
      <vt:lpstr>Times</vt:lpstr>
      <vt:lpstr>Wingdings</vt:lpstr>
      <vt:lpstr>Web Style Gray</vt:lpstr>
      <vt:lpstr>Introduction to Slurm &amp; Slurm Batch Scripts</vt:lpstr>
      <vt:lpstr>Overview of Talk</vt:lpstr>
      <vt:lpstr>Overview of Talk</vt:lpstr>
      <vt:lpstr>Re-cap of Resources</vt:lpstr>
      <vt:lpstr>What is Slurm? </vt:lpstr>
      <vt:lpstr>What is Slurm …and why use it? </vt:lpstr>
      <vt:lpstr>What is Slurm …and why use it?</vt:lpstr>
      <vt:lpstr>What is Slurm …and why use it? </vt:lpstr>
      <vt:lpstr>What is Slurm …and why use it? </vt:lpstr>
      <vt:lpstr>Overview of Talk</vt:lpstr>
      <vt:lpstr>Two Main Slurm Modes</vt:lpstr>
      <vt:lpstr>Two Main Slurm Modes</vt:lpstr>
      <vt:lpstr>Two Main Slurm Modes</vt:lpstr>
      <vt:lpstr>Example Slurm Script – sh, tcsh</vt:lpstr>
      <vt:lpstr>PowerPoint Presentation</vt:lpstr>
      <vt:lpstr>Preparing a Slurm Job</vt:lpstr>
      <vt:lpstr>PowerPoint Presentation</vt:lpstr>
      <vt:lpstr>Example Slurm Script – sh, tcsh</vt:lpstr>
      <vt:lpstr>PowerPoint Presentation</vt:lpstr>
      <vt:lpstr>Example Slurm Script – sh, tcsh</vt:lpstr>
      <vt:lpstr>PowerPoint Presentation</vt:lpstr>
      <vt:lpstr>Example Slurm Script – sh, tcsh</vt:lpstr>
      <vt:lpstr>PowerPoint Presentation</vt:lpstr>
      <vt:lpstr>Example Slurm Script – sh, tcsh</vt:lpstr>
      <vt:lpstr>PowerPoint Presentation</vt:lpstr>
      <vt:lpstr>Example Slurm Script – sh, tcsh</vt:lpstr>
      <vt:lpstr>PowerPoint Presentation</vt:lpstr>
      <vt:lpstr>CHPC Storage Resources</vt:lpstr>
      <vt:lpstr>Example Slurm Script – sh, tcsh</vt:lpstr>
      <vt:lpstr>Example Slurm Script – sh, tcsh</vt:lpstr>
      <vt:lpstr>Slurm Environment Variables</vt:lpstr>
      <vt:lpstr>Example Slurm Script – sh, tcsh</vt:lpstr>
      <vt:lpstr>PowerPoint Presentation</vt:lpstr>
      <vt:lpstr>Example Slurm Script – sh, tcsh</vt:lpstr>
      <vt:lpstr>PowerPoint Presentation</vt:lpstr>
      <vt:lpstr>Slurm File Structure (in sh and tcsh)</vt:lpstr>
      <vt:lpstr>Example Slurm Script – sh, tcsh</vt:lpstr>
      <vt:lpstr>Basic Slurm commands </vt:lpstr>
      <vt:lpstr>Basic Slurm commands </vt:lpstr>
      <vt:lpstr>Basic Slurm commands </vt:lpstr>
      <vt:lpstr>Basic Slurm commands </vt:lpstr>
      <vt:lpstr>Basic Slurm commands </vt:lpstr>
      <vt:lpstr>Basic Slurm commands </vt:lpstr>
      <vt:lpstr>Overview of Talk</vt:lpstr>
      <vt:lpstr>Getting Started</vt:lpstr>
      <vt:lpstr>Overview of Talk</vt:lpstr>
      <vt:lpstr>Example Dataset</vt:lpstr>
      <vt:lpstr>data_visualization.r</vt:lpstr>
      <vt:lpstr>Overview of Talk</vt:lpstr>
      <vt:lpstr>Overview of Talk</vt:lpstr>
      <vt:lpstr>Hands On #1: Batch Scripting</vt:lpstr>
      <vt:lpstr>Overview of Talk</vt:lpstr>
      <vt:lpstr>Hands On #2: Batch Scripting</vt:lpstr>
      <vt:lpstr>Hands On #2: Batch Scripting</vt:lpstr>
      <vt:lpstr>Overview of Talk</vt:lpstr>
      <vt:lpstr>Running interactive batch jobs</vt:lpstr>
      <vt:lpstr>Running interactive batch jobs</vt:lpstr>
      <vt:lpstr>Hands On #3: Start an Interactive Job</vt:lpstr>
      <vt:lpstr>Hands On #3: Start an Interactive Job</vt:lpstr>
      <vt:lpstr>Hands On #3: Start an Interactive Job</vt:lpstr>
      <vt:lpstr>Overview of Talk</vt:lpstr>
      <vt:lpstr>Open OnDemand</vt:lpstr>
      <vt:lpstr>Hands On #4: Open OnDemand</vt:lpstr>
      <vt:lpstr>Hands On #4: Open OnDemand</vt:lpstr>
      <vt:lpstr>Hands On #4: Open OnDemand</vt:lpstr>
      <vt:lpstr>Slurm Documentation at CHPC</vt:lpstr>
      <vt:lpstr>Getting Help</vt:lpstr>
    </vt:vector>
  </TitlesOfParts>
  <Company>University of Utah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CHPC</dc:title>
  <dc:creator>Julia D. Harrison</dc:creator>
  <cp:lastModifiedBy>Ashley Dederich</cp:lastModifiedBy>
  <cp:revision>895</cp:revision>
  <cp:lastPrinted>2009-09-10T16:21:29Z</cp:lastPrinted>
  <dcterms:created xsi:type="dcterms:W3CDTF">2009-09-09T14:21:18Z</dcterms:created>
  <dcterms:modified xsi:type="dcterms:W3CDTF">2026-02-24T16:27:55Z</dcterms:modified>
</cp:coreProperties>
</file>